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71" r:id="rId4"/>
    <p:sldMasterId id="2147483672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</p:sldIdLst>
  <p:sldSz cy="5143500" cx="9144000"/>
  <p:notesSz cx="6858000" cy="9144000"/>
  <p:embeddedFontLst>
    <p:embeddedFont>
      <p:font typeface="Open Sans"/>
      <p:regular r:id="rId33"/>
      <p:bold r:id="rId34"/>
      <p:italic r:id="rId35"/>
      <p:boldItalic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tableStyles.xml><?xml version="1.0" encoding="utf-8"?>
<a:tblStyleLst xmlns:a="http://schemas.openxmlformats.org/drawingml/2006/main" xmlns:r="http://schemas.openxmlformats.org/officeDocument/2006/relationships" def="{972897FA-F988-435E-8A19-4395C53412D2}">
  <a:tblStyle styleId="{972897FA-F988-435E-8A19-4395C53412D2}" styleName="Table_0">
    <a:wholeTbl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insideV>
        </a:tcBdr>
      </a:tcStyle>
    </a:wholeTb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font" Target="fonts/OpenSans-regular.fntdata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font" Target="fonts/OpenSans-italic.fntdata"/><Relationship Id="rId12" Type="http://schemas.openxmlformats.org/officeDocument/2006/relationships/slide" Target="slides/slide6.xml"/><Relationship Id="rId34" Type="http://schemas.openxmlformats.org/officeDocument/2006/relationships/font" Target="fonts/OpenSans-bold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36" Type="http://schemas.openxmlformats.org/officeDocument/2006/relationships/font" Target="fonts/OpenSans-boldItalic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ocs.google.com/document/d/1-rtG9QWBIygUcapxW4HBTEETCKfW_h-LbZxDWavTrkw/edit" TargetMode="Externa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Shape 1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Session plan found here: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https://docs.google.com/document/d/1-rtG9QWBIygUcapxW4HBTEETCKfW_h-LbZxDWavTrkw/edit</a:t>
            </a:r>
            <a:r>
              <a:rPr lang="en"/>
              <a:t> 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Shape 22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Talk about variables (types don’t need to be declared) and whitespace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Shape 2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Call on a teacher to read this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GTWBAT = Great teachers will be able to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Say: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What this is, what this isn’t:</a:t>
            </a:r>
          </a:p>
          <a:p>
            <a:pPr indent="-29845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Open Sans"/>
              <a:buAutoNum type="arabicPeriod"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It is going to give you some time to refresh introductory vocabulary.</a:t>
            </a:r>
          </a:p>
          <a:p>
            <a:pPr indent="-298450" lvl="1" marL="9144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Open Sans"/>
              <a:buAutoNum type="alphaLcPeriod"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It isn’t going to teach you everything about object oriented programming.</a:t>
            </a:r>
          </a:p>
          <a:p>
            <a:pPr indent="-29845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Open Sans"/>
              <a:buAutoNum type="arabicPeriod"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It is going to connect you to resources where you can refresh your syntactical skills</a:t>
            </a:r>
          </a:p>
          <a:p>
            <a:pPr indent="-298450" lvl="1" marL="9144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Open Sans"/>
              <a:buAutoNum type="alphaLcPeriod"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It isn’t going to teach you all of the dots, commas and colons you need to create your own class.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Shape 23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Call on a teacher to read this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GTWBAT = Great teachers will be able to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Say: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What this is, what this isn’t:</a:t>
            </a:r>
          </a:p>
          <a:p>
            <a:pPr indent="-29845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Open Sans"/>
              <a:buAutoNum type="arabicPeriod"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It is going to give you some time to refresh introductory vocabulary.</a:t>
            </a:r>
          </a:p>
          <a:p>
            <a:pPr indent="-298450" lvl="1" marL="9144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Open Sans"/>
              <a:buAutoNum type="alphaLcPeriod"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It isn’t going to teach you everything about object oriented programming.</a:t>
            </a:r>
          </a:p>
          <a:p>
            <a:pPr indent="-29845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Open Sans"/>
              <a:buAutoNum type="arabicPeriod"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It is going to connect you to resources where you can refresh your syntactical skills</a:t>
            </a:r>
          </a:p>
          <a:p>
            <a:pPr indent="-298450" lvl="1" marL="9144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Open Sans"/>
              <a:buAutoNum type="alphaLcPeriod"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It isn’t going to teach you all of the dots, commas and colons you need to create your own class.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Shape 24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Call on a teacher to read this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GTWBAT = Great teachers will be able to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Say: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What this is, what this isn’t:</a:t>
            </a:r>
          </a:p>
          <a:p>
            <a:pPr indent="-29845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Open Sans"/>
              <a:buAutoNum type="arabicPeriod"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It is going to give you some time to refresh introductory vocabulary.</a:t>
            </a:r>
          </a:p>
          <a:p>
            <a:pPr indent="-298450" lvl="1" marL="9144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Open Sans"/>
              <a:buAutoNum type="alphaLcPeriod"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It isn’t going to teach you everything about object oriented programming.</a:t>
            </a:r>
          </a:p>
          <a:p>
            <a:pPr indent="-29845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Open Sans"/>
              <a:buAutoNum type="arabicPeriod"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It is going to connect you to resources where you can refresh your syntactical skills</a:t>
            </a:r>
          </a:p>
          <a:p>
            <a:pPr indent="-298450" lvl="1" marL="9144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Open Sans"/>
              <a:buAutoNum type="alphaLcPeriod"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It isn’t going to teach you all of the dots, commas and colons you need to create your own class.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Shape 2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Call on a teacher to read this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GTWBAT = Great teachers will be able to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Say: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What this is, what this isn’t:</a:t>
            </a:r>
          </a:p>
          <a:p>
            <a:pPr indent="-29845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Open Sans"/>
              <a:buAutoNum type="arabicPeriod"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It is going to give you some time to refresh introductory vocabulary.</a:t>
            </a:r>
          </a:p>
          <a:p>
            <a:pPr indent="-298450" lvl="1" marL="9144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Open Sans"/>
              <a:buAutoNum type="alphaLcPeriod"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It isn’t going to teach you everything about object oriented programming.</a:t>
            </a:r>
          </a:p>
          <a:p>
            <a:pPr indent="-29845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Open Sans"/>
              <a:buAutoNum type="arabicPeriod"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It is going to connect you to resources where you can refresh your syntactical skills</a:t>
            </a:r>
          </a:p>
          <a:p>
            <a:pPr indent="-298450" lvl="1" marL="9144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Open Sans"/>
              <a:buAutoNum type="alphaLcPeriod"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It isn’t going to teach you all of the dots, commas and colons you need to create your own class.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Shape 2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Call on a teacher to read this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GTWBAT = Great teachers will be able to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Say: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What this is, what this isn’t:</a:t>
            </a:r>
          </a:p>
          <a:p>
            <a:pPr indent="-29845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Open Sans"/>
              <a:buAutoNum type="arabicPeriod"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It is going to give you some time to refresh introductory vocabulary.</a:t>
            </a:r>
          </a:p>
          <a:p>
            <a:pPr indent="-298450" lvl="1" marL="9144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Open Sans"/>
              <a:buAutoNum type="alphaLcPeriod"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It isn’t going to teach you everything about object oriented programming.</a:t>
            </a:r>
          </a:p>
          <a:p>
            <a:pPr indent="-29845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Open Sans"/>
              <a:buAutoNum type="arabicPeriod"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It is going to connect you to resources where you can refresh your syntactical skills</a:t>
            </a:r>
          </a:p>
          <a:p>
            <a:pPr indent="-298450" lvl="1" marL="9144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Open Sans"/>
              <a:buAutoNum type="alphaLcPeriod"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It isn’t going to teach you all of the dots, commas and colons you need to create your own class.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Shape 2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&lt; 1 min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Say: We are going to be operating at the lesson/decision level for the next 90 minutes, but we’ll pull out and look bigger picture at the end.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Shape 2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&lt; 1 min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Say: We are going to be operating at the lesson/decision level for the next 90 minutes, but we’ll pull out and look bigger picture at the end.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hape 29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Shape 2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Call on a teacher to read this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GTWBAT = Great teachers will be able to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Say: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What this is, what this isn’t:</a:t>
            </a:r>
          </a:p>
          <a:p>
            <a:pPr indent="-29845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Open Sans"/>
              <a:buAutoNum type="arabicPeriod"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It is going to give you some time to refresh introductory vocabulary.</a:t>
            </a:r>
          </a:p>
          <a:p>
            <a:pPr indent="-298450" lvl="1" marL="9144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Open Sans"/>
              <a:buAutoNum type="alphaLcPeriod"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It isn’t going to teach you everything about object oriented programming.</a:t>
            </a:r>
          </a:p>
          <a:p>
            <a:pPr indent="-29845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Open Sans"/>
              <a:buAutoNum type="arabicPeriod"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It is going to connect you to resources where you can refresh your syntactical skills</a:t>
            </a:r>
          </a:p>
          <a:p>
            <a:pPr indent="-298450" lvl="1" marL="9144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Open Sans"/>
              <a:buAutoNum type="alphaLcPeriod"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It isn’t going to teach you all of the dots, commas and colons you need to create your own class.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Shape 29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Shape 3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Shape 12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Shape 31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Call on a teacher to read this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GTWBAT = Great teachers will be able to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Say: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What this is, what this isn’t:</a:t>
            </a:r>
          </a:p>
          <a:p>
            <a:pPr indent="-29845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Open Sans"/>
              <a:buAutoNum type="arabicPeriod"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It is going to give you some time to refresh introductory vocabulary.</a:t>
            </a:r>
          </a:p>
          <a:p>
            <a:pPr indent="-298450" lvl="1" marL="9144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Open Sans"/>
              <a:buAutoNum type="alphaLcPeriod"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It isn’t going to teach you everything about object oriented programming.</a:t>
            </a:r>
          </a:p>
          <a:p>
            <a:pPr indent="-29845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Open Sans"/>
              <a:buAutoNum type="arabicPeriod"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It is going to connect you to resources where you can refresh your syntactical skills</a:t>
            </a:r>
          </a:p>
          <a:p>
            <a:pPr indent="-298450" lvl="1" marL="9144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Open Sans"/>
              <a:buAutoNum type="alphaLcPeriod"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It isn’t going to teach you all of the dots, commas and colons you need to create your own class.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Shape 3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3 min to find a partner to talk.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1 min to share out/return to seats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1 min - Analogies and connections to real life are great ways to explain these coding concepts to students. We are going to leverage this during this session.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Shape 32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1050">
              <a:solidFill>
                <a:srgbClr val="252525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Shape 33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Shape 33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1050">
              <a:solidFill>
                <a:srgbClr val="252525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Shape 34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Shape 34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1050">
              <a:solidFill>
                <a:srgbClr val="252525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Shape 35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Shape 3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1050">
              <a:solidFill>
                <a:srgbClr val="252525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Shape 36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Shape 3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1050">
              <a:solidFill>
                <a:srgbClr val="252525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Shape 1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Call on a teacher to read this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GTWBAT = Great teachers will be able to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Say: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What this is, what this isn’t:</a:t>
            </a:r>
          </a:p>
          <a:p>
            <a:pPr indent="-29845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Open Sans"/>
              <a:buAutoNum type="arabicPeriod"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It is going to give you some time to refresh introductory vocabulary.</a:t>
            </a:r>
          </a:p>
          <a:p>
            <a:pPr indent="-298450" lvl="1" marL="9144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Open Sans"/>
              <a:buAutoNum type="alphaLcPeriod"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It isn’t going to teach you everything about object oriented programming.</a:t>
            </a:r>
          </a:p>
          <a:p>
            <a:pPr indent="-29845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Open Sans"/>
              <a:buAutoNum type="arabicPeriod"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It is going to connect you to resources where you can refresh your syntactical skills</a:t>
            </a:r>
          </a:p>
          <a:p>
            <a:pPr indent="-298450" lvl="1" marL="9144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Open Sans"/>
              <a:buAutoNum type="alphaLcPeriod"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It isn’t going to teach you all of the dots, commas and colons you need to create your own class.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Shape 14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Shape 15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&lt; 1 min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Pause to give them time to read.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Say: The content we are going to learn and experiment with during this session falls near the end of SIP, after girls have learned all of the rest of their content.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Shape 16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&lt; 1 min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Pause to give them time to read.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Say: The content we are going to learn and experiment with during this session falls near the end of SIP, after girls have learned all of the rest of their content.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Shape 1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&lt; 1 min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Pause to give them time to read.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Say: The content we are going to learn and experiment with during this session falls near the end of SIP, after girls have learned all of the rest of their content.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Shape 1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&lt; 1 min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Say: We are going to be operating at the lesson/decision level for the next 90 minutes, but we’ll pull out and look bigger picture at the end.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Shape 2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Shape 55"/>
          <p:cNvPicPr preferRelativeResize="0"/>
          <p:nvPr/>
        </p:nvPicPr>
        <p:blipFill rotWithShape="1">
          <a:blip r:embed="rId2">
            <a:alphaModFix/>
          </a:blip>
          <a:srcRect b="17860" l="0" r="0" t="38557"/>
          <a:stretch/>
        </p:blipFill>
        <p:spPr>
          <a:xfrm>
            <a:off x="0" y="-13949"/>
            <a:ext cx="9144000" cy="5157446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Shape 56"/>
          <p:cNvSpPr/>
          <p:nvPr/>
        </p:nvSpPr>
        <p:spPr>
          <a:xfrm rot="194551">
            <a:off x="-98085" y="238682"/>
            <a:ext cx="9340152" cy="991588"/>
          </a:xfrm>
          <a:prstGeom prst="rect">
            <a:avLst/>
          </a:prstGeom>
          <a:solidFill>
            <a:srgbClr val="F4364C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ECE81A"/>
              </a:solidFill>
            </a:endParaRPr>
          </a:p>
        </p:txBody>
      </p:sp>
      <p:sp>
        <p:nvSpPr>
          <p:cNvPr id="57" name="Shape 57"/>
          <p:cNvSpPr/>
          <p:nvPr/>
        </p:nvSpPr>
        <p:spPr>
          <a:xfrm rot="335">
            <a:off x="-42150" y="163725"/>
            <a:ext cx="9228300" cy="1103400"/>
          </a:xfrm>
          <a:prstGeom prst="rect">
            <a:avLst/>
          </a:prstGeom>
          <a:solidFill>
            <a:srgbClr val="FDDD4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8" name="Shape 58"/>
          <p:cNvSpPr txBox="1"/>
          <p:nvPr>
            <p:ph idx="1" type="subTitle"/>
          </p:nvPr>
        </p:nvSpPr>
        <p:spPr>
          <a:xfrm>
            <a:off x="232500" y="319125"/>
            <a:ext cx="8679000" cy="792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426A"/>
              </a:buClr>
              <a:buSzPct val="100000"/>
              <a:buFont typeface="Open Sans"/>
              <a:buNone/>
              <a:defRPr b="1" sz="2200"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/>
        </p:txBody>
      </p:sp>
      <p:sp>
        <p:nvSpPr>
          <p:cNvPr id="59" name="Shape 5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 algn="ctr">
              <a:spcBef>
                <a:spcPts val="0"/>
              </a:spcBef>
              <a:buSzPct val="100000"/>
              <a:defRPr sz="3600"/>
            </a:lvl1pPr>
            <a:lvl2pPr lvl="1" rtl="0" algn="ctr">
              <a:spcBef>
                <a:spcPts val="0"/>
              </a:spcBef>
              <a:buSzPct val="100000"/>
              <a:defRPr sz="3600"/>
            </a:lvl2pPr>
            <a:lvl3pPr lvl="2" rtl="0" algn="ctr">
              <a:spcBef>
                <a:spcPts val="0"/>
              </a:spcBef>
              <a:buSzPct val="100000"/>
              <a:defRPr sz="3600"/>
            </a:lvl3pPr>
            <a:lvl4pPr lvl="3" rtl="0" algn="ctr">
              <a:spcBef>
                <a:spcPts val="0"/>
              </a:spcBef>
              <a:buSzPct val="100000"/>
              <a:defRPr sz="3600"/>
            </a:lvl4pPr>
            <a:lvl5pPr lvl="4" rtl="0" algn="ctr">
              <a:spcBef>
                <a:spcPts val="0"/>
              </a:spcBef>
              <a:buSzPct val="100000"/>
              <a:defRPr sz="3600"/>
            </a:lvl5pPr>
            <a:lvl6pPr lvl="5" rtl="0" algn="ctr">
              <a:spcBef>
                <a:spcPts val="0"/>
              </a:spcBef>
              <a:buSzPct val="100000"/>
              <a:defRPr sz="3600"/>
            </a:lvl6pPr>
            <a:lvl7pPr lvl="6" rtl="0" algn="ctr">
              <a:spcBef>
                <a:spcPts val="0"/>
              </a:spcBef>
              <a:buSzPct val="100000"/>
              <a:defRPr sz="3600"/>
            </a:lvl7pPr>
            <a:lvl8pPr lvl="7" rtl="0" algn="ctr">
              <a:spcBef>
                <a:spcPts val="0"/>
              </a:spcBef>
              <a:buSzPct val="100000"/>
              <a:defRPr sz="3600"/>
            </a:lvl8pPr>
            <a:lvl9pPr lvl="8" rtl="0" algn="ctr">
              <a:spcBef>
                <a:spcPts val="0"/>
              </a:spcBef>
              <a:buSzPct val="100000"/>
              <a:defRPr sz="3600"/>
            </a:lvl9pPr>
          </a:lstStyle>
          <a:p/>
        </p:txBody>
      </p:sp>
      <p:sp>
        <p:nvSpPr>
          <p:cNvPr id="62" name="Shape 6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63" name="Shape 6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781925" y="4456624"/>
            <a:ext cx="1238178" cy="572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/>
        </p:nvSpPr>
        <p:spPr>
          <a:xfrm rot="205">
            <a:off x="-772425" y="-17949"/>
            <a:ext cx="10060200" cy="913200"/>
          </a:xfrm>
          <a:prstGeom prst="rect">
            <a:avLst/>
          </a:prstGeom>
          <a:solidFill>
            <a:srgbClr val="FDDD4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6" name="Shape 66"/>
          <p:cNvSpPr/>
          <p:nvPr/>
        </p:nvSpPr>
        <p:spPr>
          <a:xfrm rot="5208990">
            <a:off x="-4688193" y="638714"/>
            <a:ext cx="9340213" cy="991521"/>
          </a:xfrm>
          <a:prstGeom prst="rect">
            <a:avLst/>
          </a:prstGeom>
          <a:solidFill>
            <a:srgbClr val="F4364C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ECE81A"/>
              </a:solidFill>
            </a:endParaRPr>
          </a:p>
        </p:txBody>
      </p:sp>
      <p:sp>
        <p:nvSpPr>
          <p:cNvPr id="67" name="Shape 6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68" name="Shape 68"/>
          <p:cNvSpPr txBox="1"/>
          <p:nvPr>
            <p:ph idx="1" type="body"/>
          </p:nvPr>
        </p:nvSpPr>
        <p:spPr>
          <a:xfrm>
            <a:off x="878150" y="1027950"/>
            <a:ext cx="79626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1426A"/>
              </a:buClr>
              <a:buSzPct val="100000"/>
              <a:buFont typeface="Open Sans"/>
              <a:buChar char="■"/>
              <a:defRPr sz="2200"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1426A"/>
              </a:buClr>
              <a:buSzPct val="100000"/>
              <a:buFont typeface="Open Sans"/>
              <a:defRPr sz="2200"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1426A"/>
              </a:buClr>
              <a:buSzPct val="100000"/>
              <a:buFont typeface="Open Sans"/>
              <a:buChar char="●"/>
              <a:defRPr sz="2200"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1426A"/>
              </a:buClr>
              <a:buSzPct val="100000"/>
              <a:buFont typeface="Open Sans"/>
              <a:buChar char="■"/>
              <a:defRPr sz="2200"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1426A"/>
              </a:buClr>
              <a:buSzPct val="100000"/>
              <a:buFont typeface="Open Sans"/>
              <a:defRPr sz="2200"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1426A"/>
              </a:buClr>
              <a:buSzPct val="100000"/>
              <a:buFont typeface="Open Sans"/>
              <a:buChar char="●"/>
              <a:defRPr sz="2200"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1426A"/>
              </a:buClr>
              <a:buSzPct val="100000"/>
              <a:buFont typeface="Open Sans"/>
              <a:buChar char="■"/>
              <a:defRPr sz="2200"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1426A"/>
              </a:buClr>
              <a:buSzPct val="100000"/>
              <a:buFont typeface="Open Sans"/>
              <a:defRPr sz="2200"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1426A"/>
              </a:buClr>
              <a:buSzPct val="100000"/>
              <a:buFont typeface="Open Sans"/>
              <a:buChar char="●"/>
              <a:defRPr sz="2200"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69" name="Shape 69"/>
          <p:cNvSpPr txBox="1"/>
          <p:nvPr>
            <p:ph type="title"/>
          </p:nvPr>
        </p:nvSpPr>
        <p:spPr>
          <a:xfrm>
            <a:off x="869700" y="216425"/>
            <a:ext cx="7962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Clr>
                <a:srgbClr val="01426A"/>
              </a:buClr>
              <a:buSzPct val="100000"/>
              <a:buFont typeface="Open Sans"/>
              <a:defRPr b="1" sz="2500"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buSzPct val="100000"/>
              <a:defRPr sz="2700"/>
            </a:lvl2pPr>
            <a:lvl3pPr lvl="2" rtl="0">
              <a:spcBef>
                <a:spcPts val="0"/>
              </a:spcBef>
              <a:buSzPct val="100000"/>
              <a:defRPr sz="2700"/>
            </a:lvl3pPr>
            <a:lvl4pPr lvl="3" rtl="0">
              <a:spcBef>
                <a:spcPts val="0"/>
              </a:spcBef>
              <a:buSzPct val="100000"/>
              <a:defRPr sz="2700"/>
            </a:lvl4pPr>
            <a:lvl5pPr lvl="4" rtl="0">
              <a:spcBef>
                <a:spcPts val="0"/>
              </a:spcBef>
              <a:buSzPct val="100000"/>
              <a:defRPr sz="2700"/>
            </a:lvl5pPr>
            <a:lvl6pPr lvl="5" rtl="0">
              <a:spcBef>
                <a:spcPts val="0"/>
              </a:spcBef>
              <a:buSzPct val="100000"/>
              <a:defRPr sz="2700"/>
            </a:lvl6pPr>
            <a:lvl7pPr lvl="6" rtl="0">
              <a:spcBef>
                <a:spcPts val="0"/>
              </a:spcBef>
              <a:buSzPct val="100000"/>
              <a:defRPr sz="2700"/>
            </a:lvl7pPr>
            <a:lvl8pPr lvl="7" rtl="0">
              <a:spcBef>
                <a:spcPts val="0"/>
              </a:spcBef>
              <a:buSzPct val="100000"/>
              <a:defRPr sz="2700"/>
            </a:lvl8pPr>
            <a:lvl9pPr lvl="8" rtl="0">
              <a:spcBef>
                <a:spcPts val="0"/>
              </a:spcBef>
              <a:buSzPct val="100000"/>
              <a:defRPr sz="2700"/>
            </a:lvl9pPr>
          </a:lstStyle>
          <a:p/>
        </p:txBody>
      </p:sp>
      <p:pic>
        <p:nvPicPr>
          <p:cNvPr id="70" name="Shape 7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781925" y="4456624"/>
            <a:ext cx="1238178" cy="572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Quote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73" name="Shape 73"/>
          <p:cNvSpPr txBox="1"/>
          <p:nvPr>
            <p:ph idx="1" type="body"/>
          </p:nvPr>
        </p:nvSpPr>
        <p:spPr>
          <a:xfrm>
            <a:off x="878150" y="526150"/>
            <a:ext cx="80238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1426A"/>
              </a:buClr>
              <a:buSzPct val="100000"/>
              <a:buFont typeface="Open Sans"/>
              <a:defRPr sz="3000"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1426A"/>
              </a:buClr>
              <a:buSzPct val="100000"/>
              <a:buFont typeface="Open Sans"/>
              <a:defRPr sz="3000"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1426A"/>
              </a:buClr>
              <a:buSzPct val="100000"/>
              <a:buFont typeface="Open Sans"/>
              <a:defRPr sz="3000"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1426A"/>
              </a:buClr>
              <a:buSzPct val="100000"/>
              <a:buFont typeface="Open Sans"/>
              <a:defRPr sz="3000"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1426A"/>
              </a:buClr>
              <a:buSzPct val="100000"/>
              <a:buFont typeface="Open Sans"/>
              <a:defRPr sz="3000"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1426A"/>
              </a:buClr>
              <a:buSzPct val="100000"/>
              <a:buFont typeface="Open Sans"/>
              <a:defRPr sz="3000"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1426A"/>
              </a:buClr>
              <a:buSzPct val="100000"/>
              <a:buFont typeface="Open Sans"/>
              <a:defRPr sz="3000"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1426A"/>
              </a:buClr>
              <a:buSzPct val="100000"/>
              <a:buFont typeface="Open Sans"/>
              <a:defRPr sz="3000"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1426A"/>
              </a:buClr>
              <a:buSzPct val="100000"/>
              <a:buFont typeface="Open Sans"/>
              <a:defRPr sz="3000"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74" name="Shape 74"/>
          <p:cNvSpPr/>
          <p:nvPr/>
        </p:nvSpPr>
        <p:spPr>
          <a:xfrm rot="5208990">
            <a:off x="-4688193" y="638714"/>
            <a:ext cx="9340213" cy="991521"/>
          </a:xfrm>
          <a:prstGeom prst="rect">
            <a:avLst/>
          </a:prstGeom>
          <a:solidFill>
            <a:srgbClr val="F4364C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ECE81A"/>
              </a:solidFill>
            </a:endParaRPr>
          </a:p>
        </p:txBody>
      </p:sp>
      <p:sp>
        <p:nvSpPr>
          <p:cNvPr id="75" name="Shape 75"/>
          <p:cNvSpPr/>
          <p:nvPr/>
        </p:nvSpPr>
        <p:spPr>
          <a:xfrm rot="956893">
            <a:off x="-1803315" y="4427628"/>
            <a:ext cx="10060109" cy="1654260"/>
          </a:xfrm>
          <a:prstGeom prst="rect">
            <a:avLst/>
          </a:prstGeom>
          <a:solidFill>
            <a:srgbClr val="FDDD4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76" name="Shape 7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781925" y="4456624"/>
            <a:ext cx="1238178" cy="572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Clr>
                <a:srgbClr val="01426A"/>
              </a:buClr>
              <a:buFont typeface="Open Sans"/>
              <a:defRPr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buClr>
                <a:srgbClr val="01426A"/>
              </a:buClr>
              <a:buFont typeface="Open Sans"/>
              <a:defRPr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buClr>
                <a:srgbClr val="01426A"/>
              </a:buClr>
              <a:buFont typeface="Open Sans"/>
              <a:defRPr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buClr>
                <a:srgbClr val="01426A"/>
              </a:buClr>
              <a:buFont typeface="Open Sans"/>
              <a:defRPr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buClr>
                <a:srgbClr val="01426A"/>
              </a:buClr>
              <a:buFont typeface="Open Sans"/>
              <a:defRPr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buClr>
                <a:srgbClr val="01426A"/>
              </a:buClr>
              <a:buFont typeface="Open Sans"/>
              <a:defRPr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buClr>
                <a:srgbClr val="01426A"/>
              </a:buClr>
              <a:buFont typeface="Open Sans"/>
              <a:defRPr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buClr>
                <a:srgbClr val="01426A"/>
              </a:buClr>
              <a:buFont typeface="Open Sans"/>
              <a:defRPr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buClr>
                <a:srgbClr val="01426A"/>
              </a:buClr>
              <a:buFont typeface="Open Sans"/>
              <a:defRPr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79" name="Shape 79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Clr>
                <a:srgbClr val="01426A"/>
              </a:buClr>
              <a:buSzPct val="100000"/>
              <a:buFont typeface="Open Sans"/>
              <a:defRPr sz="1400"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buClr>
                <a:srgbClr val="01426A"/>
              </a:buClr>
              <a:buSzPct val="100000"/>
              <a:buFont typeface="Open Sans"/>
              <a:defRPr sz="1200"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buClr>
                <a:srgbClr val="01426A"/>
              </a:buClr>
              <a:buSzPct val="100000"/>
              <a:buFont typeface="Open Sans"/>
              <a:defRPr sz="1200"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buClr>
                <a:srgbClr val="01426A"/>
              </a:buClr>
              <a:buSzPct val="100000"/>
              <a:buFont typeface="Open Sans"/>
              <a:defRPr sz="1200"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buClr>
                <a:srgbClr val="01426A"/>
              </a:buClr>
              <a:buSzPct val="100000"/>
              <a:buFont typeface="Open Sans"/>
              <a:defRPr sz="1200"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buClr>
                <a:srgbClr val="01426A"/>
              </a:buClr>
              <a:buSzPct val="100000"/>
              <a:buFont typeface="Open Sans"/>
              <a:defRPr sz="1200"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buClr>
                <a:srgbClr val="01426A"/>
              </a:buClr>
              <a:buSzPct val="100000"/>
              <a:buFont typeface="Open Sans"/>
              <a:defRPr sz="1200"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buClr>
                <a:srgbClr val="01426A"/>
              </a:buClr>
              <a:buSzPct val="100000"/>
              <a:buFont typeface="Open Sans"/>
              <a:defRPr sz="1200"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buClr>
                <a:srgbClr val="01426A"/>
              </a:buClr>
              <a:buSzPct val="100000"/>
              <a:buFont typeface="Open Sans"/>
              <a:defRPr sz="1200"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0" name="Shape 8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Clr>
                <a:srgbClr val="01426A"/>
              </a:buClr>
              <a:buSzPct val="100000"/>
              <a:buFont typeface="Open Sans"/>
              <a:defRPr sz="1400"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buClr>
                <a:srgbClr val="01426A"/>
              </a:buClr>
              <a:buSzPct val="100000"/>
              <a:buFont typeface="Open Sans"/>
              <a:defRPr sz="1200"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buClr>
                <a:srgbClr val="01426A"/>
              </a:buClr>
              <a:buSzPct val="100000"/>
              <a:buFont typeface="Open Sans"/>
              <a:defRPr sz="1200"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buClr>
                <a:srgbClr val="01426A"/>
              </a:buClr>
              <a:buSzPct val="100000"/>
              <a:buFont typeface="Open Sans"/>
              <a:defRPr sz="1200"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buClr>
                <a:srgbClr val="01426A"/>
              </a:buClr>
              <a:buSzPct val="100000"/>
              <a:buFont typeface="Open Sans"/>
              <a:defRPr sz="1200"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buClr>
                <a:srgbClr val="01426A"/>
              </a:buClr>
              <a:buSzPct val="100000"/>
              <a:buFont typeface="Open Sans"/>
              <a:defRPr sz="1200"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buClr>
                <a:srgbClr val="01426A"/>
              </a:buClr>
              <a:buSzPct val="100000"/>
              <a:buFont typeface="Open Sans"/>
              <a:defRPr sz="1200"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buClr>
                <a:srgbClr val="01426A"/>
              </a:buClr>
              <a:buSzPct val="100000"/>
              <a:buFont typeface="Open Sans"/>
              <a:defRPr sz="1200"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buClr>
                <a:srgbClr val="01426A"/>
              </a:buClr>
              <a:buSzPct val="100000"/>
              <a:buFont typeface="Open Sans"/>
              <a:defRPr sz="1200"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1" name="Shape 8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82" name="Shape 8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781925" y="4456624"/>
            <a:ext cx="1238178" cy="572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Clr>
                <a:srgbClr val="01426A"/>
              </a:buClr>
              <a:buFont typeface="Open Sans"/>
              <a:defRPr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buClr>
                <a:srgbClr val="01426A"/>
              </a:buClr>
              <a:buFont typeface="Open Sans"/>
              <a:defRPr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buClr>
                <a:srgbClr val="01426A"/>
              </a:buClr>
              <a:buFont typeface="Open Sans"/>
              <a:defRPr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buClr>
                <a:srgbClr val="01426A"/>
              </a:buClr>
              <a:buFont typeface="Open Sans"/>
              <a:defRPr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buClr>
                <a:srgbClr val="01426A"/>
              </a:buClr>
              <a:buFont typeface="Open Sans"/>
              <a:defRPr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buClr>
                <a:srgbClr val="01426A"/>
              </a:buClr>
              <a:buFont typeface="Open Sans"/>
              <a:defRPr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buClr>
                <a:srgbClr val="01426A"/>
              </a:buClr>
              <a:buFont typeface="Open Sans"/>
              <a:defRPr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buClr>
                <a:srgbClr val="01426A"/>
              </a:buClr>
              <a:buFont typeface="Open Sans"/>
              <a:defRPr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buClr>
                <a:srgbClr val="01426A"/>
              </a:buClr>
              <a:buFont typeface="Open Sans"/>
              <a:defRPr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5" name="Shape 8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86" name="Shape 8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781925" y="4456624"/>
            <a:ext cx="1238178" cy="572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buClr>
                <a:srgbClr val="01426A"/>
              </a:buClr>
              <a:buSzPct val="100000"/>
              <a:buFont typeface="Open Sans"/>
              <a:defRPr sz="2400"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buClr>
                <a:srgbClr val="01426A"/>
              </a:buClr>
              <a:buSzPct val="100000"/>
              <a:buFont typeface="Open Sans"/>
              <a:defRPr sz="2400"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buClr>
                <a:srgbClr val="01426A"/>
              </a:buClr>
              <a:buSzPct val="100000"/>
              <a:buFont typeface="Open Sans"/>
              <a:defRPr sz="2400"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buClr>
                <a:srgbClr val="01426A"/>
              </a:buClr>
              <a:buSzPct val="100000"/>
              <a:buFont typeface="Open Sans"/>
              <a:defRPr sz="2400"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buClr>
                <a:srgbClr val="01426A"/>
              </a:buClr>
              <a:buSzPct val="100000"/>
              <a:buFont typeface="Open Sans"/>
              <a:defRPr sz="2400"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buClr>
                <a:srgbClr val="01426A"/>
              </a:buClr>
              <a:buSzPct val="100000"/>
              <a:buFont typeface="Open Sans"/>
              <a:defRPr sz="2400"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buClr>
                <a:srgbClr val="01426A"/>
              </a:buClr>
              <a:buSzPct val="100000"/>
              <a:buFont typeface="Open Sans"/>
              <a:defRPr sz="2400"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buClr>
                <a:srgbClr val="01426A"/>
              </a:buClr>
              <a:buSzPct val="100000"/>
              <a:buFont typeface="Open Sans"/>
              <a:defRPr sz="2400"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buClr>
                <a:srgbClr val="01426A"/>
              </a:buClr>
              <a:buSzPct val="100000"/>
              <a:buFont typeface="Open Sans"/>
              <a:defRPr sz="2400"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9" name="Shape 8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Clr>
                <a:srgbClr val="01426A"/>
              </a:buClr>
              <a:buSzPct val="100000"/>
              <a:buFont typeface="Open Sans"/>
              <a:defRPr sz="1200"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buClr>
                <a:srgbClr val="01426A"/>
              </a:buClr>
              <a:buSzPct val="100000"/>
              <a:buFont typeface="Open Sans"/>
              <a:defRPr sz="1200"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buClr>
                <a:srgbClr val="01426A"/>
              </a:buClr>
              <a:buSzPct val="100000"/>
              <a:buFont typeface="Open Sans"/>
              <a:defRPr sz="1200"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buClr>
                <a:srgbClr val="01426A"/>
              </a:buClr>
              <a:buSzPct val="100000"/>
              <a:buFont typeface="Open Sans"/>
              <a:defRPr sz="1200"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buClr>
                <a:srgbClr val="01426A"/>
              </a:buClr>
              <a:buSzPct val="100000"/>
              <a:buFont typeface="Open Sans"/>
              <a:defRPr sz="1200"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buClr>
                <a:srgbClr val="01426A"/>
              </a:buClr>
              <a:buSzPct val="100000"/>
              <a:buFont typeface="Open Sans"/>
              <a:defRPr sz="1200"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buClr>
                <a:srgbClr val="01426A"/>
              </a:buClr>
              <a:buSzPct val="100000"/>
              <a:buFont typeface="Open Sans"/>
              <a:defRPr sz="1200"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buClr>
                <a:srgbClr val="01426A"/>
              </a:buClr>
              <a:buSzPct val="100000"/>
              <a:buFont typeface="Open Sans"/>
              <a:defRPr sz="1200"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buClr>
                <a:srgbClr val="01426A"/>
              </a:buClr>
              <a:buSzPct val="100000"/>
              <a:buFont typeface="Open Sans"/>
              <a:defRPr sz="1200"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90" name="Shape 9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91" name="Shape 9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781925" y="4456624"/>
            <a:ext cx="1238178" cy="572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buClr>
                <a:srgbClr val="01426A"/>
              </a:buClr>
              <a:buSzPct val="100000"/>
              <a:buFont typeface="Open Sans"/>
              <a:defRPr sz="4800"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buClr>
                <a:srgbClr val="01426A"/>
              </a:buClr>
              <a:buSzPct val="100000"/>
              <a:buFont typeface="Open Sans"/>
              <a:defRPr sz="4800"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buClr>
                <a:srgbClr val="01426A"/>
              </a:buClr>
              <a:buSzPct val="100000"/>
              <a:buFont typeface="Open Sans"/>
              <a:defRPr sz="4800"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buClr>
                <a:srgbClr val="01426A"/>
              </a:buClr>
              <a:buSzPct val="100000"/>
              <a:buFont typeface="Open Sans"/>
              <a:defRPr sz="4800"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buClr>
                <a:srgbClr val="01426A"/>
              </a:buClr>
              <a:buSzPct val="100000"/>
              <a:buFont typeface="Open Sans"/>
              <a:defRPr sz="4800"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buClr>
                <a:srgbClr val="01426A"/>
              </a:buClr>
              <a:buSzPct val="100000"/>
              <a:buFont typeface="Open Sans"/>
              <a:defRPr sz="4800"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buClr>
                <a:srgbClr val="01426A"/>
              </a:buClr>
              <a:buSzPct val="100000"/>
              <a:buFont typeface="Open Sans"/>
              <a:defRPr sz="4800"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buClr>
                <a:srgbClr val="01426A"/>
              </a:buClr>
              <a:buSzPct val="100000"/>
              <a:buFont typeface="Open Sans"/>
              <a:defRPr sz="4800"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buClr>
                <a:srgbClr val="01426A"/>
              </a:buClr>
              <a:buSzPct val="100000"/>
              <a:buFont typeface="Open Sans"/>
              <a:defRPr sz="4800"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94" name="Shape 9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95" name="Shape 9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781925" y="4456624"/>
            <a:ext cx="1238178" cy="572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8" name="Shape 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 algn="ctr">
              <a:spcBef>
                <a:spcPts val="0"/>
              </a:spcBef>
              <a:buClr>
                <a:srgbClr val="01426A"/>
              </a:buClr>
              <a:buSzPct val="100000"/>
              <a:buFont typeface="Open Sans"/>
              <a:defRPr sz="4200"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ctr">
              <a:spcBef>
                <a:spcPts val="0"/>
              </a:spcBef>
              <a:buSzPct val="100000"/>
              <a:defRPr sz="4200"/>
            </a:lvl2pPr>
            <a:lvl3pPr lvl="2" rtl="0" algn="ctr">
              <a:spcBef>
                <a:spcPts val="0"/>
              </a:spcBef>
              <a:buSzPct val="100000"/>
              <a:defRPr sz="4200"/>
            </a:lvl3pPr>
            <a:lvl4pPr lvl="3" rtl="0" algn="ctr">
              <a:spcBef>
                <a:spcPts val="0"/>
              </a:spcBef>
              <a:buSzPct val="100000"/>
              <a:defRPr sz="4200"/>
            </a:lvl4pPr>
            <a:lvl5pPr lvl="4" rtl="0" algn="ctr">
              <a:spcBef>
                <a:spcPts val="0"/>
              </a:spcBef>
              <a:buSzPct val="100000"/>
              <a:defRPr sz="4200"/>
            </a:lvl5pPr>
            <a:lvl6pPr lvl="5" rtl="0" algn="ctr">
              <a:spcBef>
                <a:spcPts val="0"/>
              </a:spcBef>
              <a:buSzPct val="100000"/>
              <a:defRPr sz="4200"/>
            </a:lvl6pPr>
            <a:lvl7pPr lvl="6" rtl="0" algn="ctr">
              <a:spcBef>
                <a:spcPts val="0"/>
              </a:spcBef>
              <a:buSzPct val="100000"/>
              <a:defRPr sz="4200"/>
            </a:lvl7pPr>
            <a:lvl8pPr lvl="7" rtl="0" algn="ctr">
              <a:spcBef>
                <a:spcPts val="0"/>
              </a:spcBef>
              <a:buSzPct val="100000"/>
              <a:defRPr sz="4200"/>
            </a:lvl8pPr>
            <a:lvl9pPr lvl="8" rtl="0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99" name="Shape 9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Open Sans"/>
              <a:buNone/>
              <a:defRPr sz="2100"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100" name="Shape 100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buClr>
                <a:srgbClr val="01426A"/>
              </a:buClr>
              <a:buFont typeface="Open Sans"/>
              <a:defRPr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buClr>
                <a:srgbClr val="01426A"/>
              </a:buClr>
              <a:buFont typeface="Open Sans"/>
              <a:defRPr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buClr>
                <a:srgbClr val="01426A"/>
              </a:buClr>
              <a:buFont typeface="Open Sans"/>
              <a:defRPr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buClr>
                <a:srgbClr val="01426A"/>
              </a:buClr>
              <a:buFont typeface="Open Sans"/>
              <a:defRPr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buClr>
                <a:srgbClr val="01426A"/>
              </a:buClr>
              <a:buFont typeface="Open Sans"/>
              <a:defRPr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buClr>
                <a:srgbClr val="01426A"/>
              </a:buClr>
              <a:buFont typeface="Open Sans"/>
              <a:defRPr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buClr>
                <a:srgbClr val="01426A"/>
              </a:buClr>
              <a:buFont typeface="Open Sans"/>
              <a:defRPr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buClr>
                <a:srgbClr val="01426A"/>
              </a:buClr>
              <a:buFont typeface="Open Sans"/>
              <a:defRPr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buClr>
                <a:srgbClr val="01426A"/>
              </a:buClr>
              <a:buFont typeface="Open Sans"/>
              <a:defRPr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01" name="Shape 10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426A"/>
              </a:buClr>
              <a:buFont typeface="Open Sans"/>
              <a:buNone/>
              <a:defRPr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/>
        </p:txBody>
      </p:sp>
      <p:sp>
        <p:nvSpPr>
          <p:cNvPr id="104" name="Shape 10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105" name="Shape 10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781925" y="4456624"/>
            <a:ext cx="1238178" cy="572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 algn="ctr">
              <a:spcBef>
                <a:spcPts val="0"/>
              </a:spcBef>
              <a:buClr>
                <a:srgbClr val="01426A"/>
              </a:buClr>
              <a:buSzPct val="100000"/>
              <a:buFont typeface="Open Sans"/>
              <a:defRPr sz="12000"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ctr">
              <a:spcBef>
                <a:spcPts val="0"/>
              </a:spcBef>
              <a:buClr>
                <a:srgbClr val="01426A"/>
              </a:buClr>
              <a:buSzPct val="100000"/>
              <a:buFont typeface="Open Sans"/>
              <a:defRPr sz="12000"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ctr">
              <a:spcBef>
                <a:spcPts val="0"/>
              </a:spcBef>
              <a:buClr>
                <a:srgbClr val="01426A"/>
              </a:buClr>
              <a:buSzPct val="100000"/>
              <a:buFont typeface="Open Sans"/>
              <a:defRPr sz="12000"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ctr">
              <a:spcBef>
                <a:spcPts val="0"/>
              </a:spcBef>
              <a:buClr>
                <a:srgbClr val="01426A"/>
              </a:buClr>
              <a:buSzPct val="100000"/>
              <a:buFont typeface="Open Sans"/>
              <a:defRPr sz="12000"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ctr">
              <a:spcBef>
                <a:spcPts val="0"/>
              </a:spcBef>
              <a:buClr>
                <a:srgbClr val="01426A"/>
              </a:buClr>
              <a:buSzPct val="100000"/>
              <a:buFont typeface="Open Sans"/>
              <a:defRPr sz="12000"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ctr">
              <a:spcBef>
                <a:spcPts val="0"/>
              </a:spcBef>
              <a:buClr>
                <a:srgbClr val="01426A"/>
              </a:buClr>
              <a:buSzPct val="100000"/>
              <a:buFont typeface="Open Sans"/>
              <a:defRPr sz="12000"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ctr">
              <a:spcBef>
                <a:spcPts val="0"/>
              </a:spcBef>
              <a:buClr>
                <a:srgbClr val="01426A"/>
              </a:buClr>
              <a:buSzPct val="100000"/>
              <a:buFont typeface="Open Sans"/>
              <a:defRPr sz="12000"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ctr">
              <a:spcBef>
                <a:spcPts val="0"/>
              </a:spcBef>
              <a:buClr>
                <a:srgbClr val="01426A"/>
              </a:buClr>
              <a:buSzPct val="100000"/>
              <a:buFont typeface="Open Sans"/>
              <a:defRPr sz="12000"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ctr">
              <a:spcBef>
                <a:spcPts val="0"/>
              </a:spcBef>
              <a:buClr>
                <a:srgbClr val="01426A"/>
              </a:buClr>
              <a:buSzPct val="100000"/>
              <a:buFont typeface="Open Sans"/>
              <a:defRPr sz="12000"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08" name="Shape 1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 algn="ctr">
              <a:spcBef>
                <a:spcPts val="0"/>
              </a:spcBef>
              <a:buClr>
                <a:srgbClr val="01426A"/>
              </a:buClr>
              <a:buFont typeface="Open Sans"/>
              <a:defRPr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ctr">
              <a:spcBef>
                <a:spcPts val="0"/>
              </a:spcBef>
              <a:buClr>
                <a:srgbClr val="01426A"/>
              </a:buClr>
              <a:buFont typeface="Open Sans"/>
              <a:defRPr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ctr">
              <a:spcBef>
                <a:spcPts val="0"/>
              </a:spcBef>
              <a:buClr>
                <a:srgbClr val="01426A"/>
              </a:buClr>
              <a:buFont typeface="Open Sans"/>
              <a:defRPr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ctr">
              <a:spcBef>
                <a:spcPts val="0"/>
              </a:spcBef>
              <a:buClr>
                <a:srgbClr val="01426A"/>
              </a:buClr>
              <a:buFont typeface="Open Sans"/>
              <a:defRPr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ctr">
              <a:spcBef>
                <a:spcPts val="0"/>
              </a:spcBef>
              <a:buClr>
                <a:srgbClr val="01426A"/>
              </a:buClr>
              <a:buFont typeface="Open Sans"/>
              <a:defRPr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ctr">
              <a:spcBef>
                <a:spcPts val="0"/>
              </a:spcBef>
              <a:buClr>
                <a:srgbClr val="01426A"/>
              </a:buClr>
              <a:buFont typeface="Open Sans"/>
              <a:defRPr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ctr">
              <a:spcBef>
                <a:spcPts val="0"/>
              </a:spcBef>
              <a:buClr>
                <a:srgbClr val="01426A"/>
              </a:buClr>
              <a:buFont typeface="Open Sans"/>
              <a:defRPr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ctr">
              <a:spcBef>
                <a:spcPts val="0"/>
              </a:spcBef>
              <a:buClr>
                <a:srgbClr val="01426A"/>
              </a:buClr>
              <a:buFont typeface="Open Sans"/>
              <a:defRPr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ctr">
              <a:spcBef>
                <a:spcPts val="0"/>
              </a:spcBef>
              <a:buClr>
                <a:srgbClr val="01426A"/>
              </a:buClr>
              <a:buFont typeface="Open Sans"/>
              <a:defRPr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09" name="Shape 10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110" name="Shape 1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781925" y="4456624"/>
            <a:ext cx="1238178" cy="572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113" name="Shape 1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781925" y="4456624"/>
            <a:ext cx="1238178" cy="572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Clr>
                <a:srgbClr val="01426A"/>
              </a:buClr>
              <a:buSzPct val="100000"/>
              <a:buFont typeface="Open Sans"/>
              <a:buNone/>
              <a:defRPr sz="2800"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buClr>
                <a:srgbClr val="01426A"/>
              </a:buClr>
              <a:buSzPct val="100000"/>
              <a:buFont typeface="Open Sans"/>
              <a:buNone/>
              <a:defRPr sz="2800"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buClr>
                <a:srgbClr val="01426A"/>
              </a:buClr>
              <a:buSzPct val="100000"/>
              <a:buFont typeface="Open Sans"/>
              <a:buNone/>
              <a:defRPr sz="2800"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buClr>
                <a:srgbClr val="01426A"/>
              </a:buClr>
              <a:buSzPct val="100000"/>
              <a:buFont typeface="Open Sans"/>
              <a:buNone/>
              <a:defRPr sz="2800"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buClr>
                <a:srgbClr val="01426A"/>
              </a:buClr>
              <a:buSzPct val="100000"/>
              <a:buFont typeface="Open Sans"/>
              <a:buNone/>
              <a:defRPr sz="2800"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buClr>
                <a:srgbClr val="01426A"/>
              </a:buClr>
              <a:buSzPct val="100000"/>
              <a:buFont typeface="Open Sans"/>
              <a:buNone/>
              <a:defRPr sz="2800"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buClr>
                <a:srgbClr val="01426A"/>
              </a:buClr>
              <a:buSzPct val="100000"/>
              <a:buFont typeface="Open Sans"/>
              <a:buNone/>
              <a:defRPr sz="2800"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buClr>
                <a:srgbClr val="01426A"/>
              </a:buClr>
              <a:buSzPct val="100000"/>
              <a:buFont typeface="Open Sans"/>
              <a:buNone/>
              <a:defRPr sz="2800"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buClr>
                <a:srgbClr val="01426A"/>
              </a:buClr>
              <a:buSzPct val="100000"/>
              <a:buFont typeface="Open Sans"/>
              <a:buNone/>
              <a:defRPr sz="2800"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1426A"/>
              </a:buClr>
              <a:buSzPct val="100000"/>
              <a:buFont typeface="Open Sans"/>
              <a:defRPr sz="1800"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1426A"/>
              </a:buClr>
              <a:buFont typeface="Open Sans"/>
              <a:defRPr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1426A"/>
              </a:buClr>
              <a:buFont typeface="Open Sans"/>
              <a:defRPr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1426A"/>
              </a:buClr>
              <a:buFont typeface="Open Sans"/>
              <a:defRPr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1426A"/>
              </a:buClr>
              <a:buFont typeface="Open Sans"/>
              <a:defRPr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1426A"/>
              </a:buClr>
              <a:buFont typeface="Open Sans"/>
              <a:defRPr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1426A"/>
              </a:buClr>
              <a:buFont typeface="Open Sans"/>
              <a:defRPr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1426A"/>
              </a:buClr>
              <a:buFont typeface="Open Sans"/>
              <a:defRPr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1426A"/>
              </a:buClr>
              <a:buFont typeface="Open Sans"/>
              <a:defRPr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53" name="Shape 53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docs.google.com/document/d/1lkxm6rD-isiI4NGoUFd72pGgRwO3Jlu0dUUHsyWTUM8/edit#heading=h.n2t96f7o4sde" TargetMode="External"/><Relationship Id="rId4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docs.google.com/document/d/1lkxm6rD-isiI4NGoUFd72pGgRwO3Jlu0dUUHsyWTUM8/edit#heading=h.n2t96f7o4sde" TargetMode="External"/><Relationship Id="rId4" Type="http://schemas.openxmlformats.org/officeDocument/2006/relationships/image" Target="../media/image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://www.youtube.com/watch?v=9vE_d9gz34o" TargetMode="External"/><Relationship Id="rId4" Type="http://schemas.openxmlformats.org/officeDocument/2006/relationships/image" Target="../media/image7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6.png"/><Relationship Id="rId4" Type="http://schemas.openxmlformats.org/officeDocument/2006/relationships/image" Target="../media/image8.png"/><Relationship Id="rId5" Type="http://schemas.openxmlformats.org/officeDocument/2006/relationships/image" Target="../media/image1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 txBox="1"/>
          <p:nvPr/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rgbClr val="595959"/>
                </a:solidFill>
              </a:rPr>
              <a:t>‹#›</a:t>
            </a:fld>
          </a:p>
        </p:txBody>
      </p:sp>
      <p:pic>
        <p:nvPicPr>
          <p:cNvPr id="119" name="Shape 119"/>
          <p:cNvPicPr preferRelativeResize="0"/>
          <p:nvPr/>
        </p:nvPicPr>
        <p:blipFill rotWithShape="1">
          <a:blip r:embed="rId3">
            <a:alphaModFix/>
          </a:blip>
          <a:srcRect b="0" l="0" r="0" t="38556"/>
          <a:stretch/>
        </p:blipFill>
        <p:spPr>
          <a:xfrm>
            <a:off x="0" y="-12"/>
            <a:ext cx="9144000" cy="727098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Shape 120"/>
          <p:cNvSpPr/>
          <p:nvPr/>
        </p:nvSpPr>
        <p:spPr>
          <a:xfrm rot="194551">
            <a:off x="-98085" y="238682"/>
            <a:ext cx="9340152" cy="991588"/>
          </a:xfrm>
          <a:prstGeom prst="rect">
            <a:avLst/>
          </a:prstGeom>
          <a:solidFill>
            <a:srgbClr val="F4364C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ECE81A"/>
              </a:solidFill>
            </a:endParaRPr>
          </a:p>
        </p:txBody>
      </p:sp>
      <p:sp>
        <p:nvSpPr>
          <p:cNvPr id="121" name="Shape 121"/>
          <p:cNvSpPr/>
          <p:nvPr/>
        </p:nvSpPr>
        <p:spPr>
          <a:xfrm rot="335">
            <a:off x="-42150" y="163725"/>
            <a:ext cx="9228300" cy="1103400"/>
          </a:xfrm>
          <a:prstGeom prst="rect">
            <a:avLst/>
          </a:prstGeom>
          <a:solidFill>
            <a:srgbClr val="FDDD4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2" name="Shape 122"/>
          <p:cNvSpPr txBox="1"/>
          <p:nvPr/>
        </p:nvSpPr>
        <p:spPr>
          <a:xfrm>
            <a:off x="95250" y="371475"/>
            <a:ext cx="88965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 sz="2200"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rPr>
              <a:t>Girls Who Code Teacher Training</a:t>
            </a:r>
          </a:p>
          <a:p>
            <a:pPr indent="-368300" lvl="0" marL="457200" rtl="0">
              <a:spcBef>
                <a:spcPts val="0"/>
              </a:spcBef>
              <a:buClr>
                <a:srgbClr val="01426A"/>
              </a:buClr>
              <a:buSzPct val="100000"/>
              <a:buFont typeface="Open Sans"/>
              <a:buChar char="■"/>
            </a:pPr>
            <a:r>
              <a:rPr b="1" i="1" lang="en" sz="2200"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rPr>
              <a:t>Python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 txBox="1"/>
          <p:nvPr>
            <p:ph idx="1" type="body"/>
          </p:nvPr>
        </p:nvSpPr>
        <p:spPr>
          <a:xfrm>
            <a:off x="869700" y="863550"/>
            <a:ext cx="82659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ourier New"/>
                <a:ea typeface="Courier New"/>
                <a:cs typeface="Courier New"/>
                <a:sym typeface="Courier New"/>
              </a:rPr>
              <a:t>def is_fruit(item):</a:t>
            </a:r>
          </a:p>
          <a:p>
            <a: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ourier New"/>
                <a:ea typeface="Courier New"/>
                <a:cs typeface="Courier New"/>
                <a:sym typeface="Courier New"/>
              </a:rPr>
              <a:t>	if item == “apples” or item == “bananas”:</a:t>
            </a:r>
          </a:p>
          <a:p>
            <a:pPr indent="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ourier New"/>
                <a:ea typeface="Courier New"/>
                <a:cs typeface="Courier New"/>
                <a:sym typeface="Courier New"/>
              </a:rPr>
              <a:t>return True </a:t>
            </a: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ourier New"/>
                <a:ea typeface="Courier New"/>
                <a:cs typeface="Courier New"/>
                <a:sym typeface="Courier New"/>
              </a:rPr>
              <a:t>else: </a:t>
            </a: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ourier New"/>
                <a:ea typeface="Courier New"/>
                <a:cs typeface="Courier New"/>
                <a:sym typeface="Courier New"/>
              </a:rPr>
              <a:t>	return False</a:t>
            </a:r>
          </a:p>
          <a:p>
            <a: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ourier New"/>
              <a:ea typeface="Courier New"/>
              <a:cs typeface="Courier New"/>
              <a:sym typeface="Courier New"/>
            </a:endParaRPr>
          </a:p>
          <a:p>
            <a: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ourier New"/>
                <a:ea typeface="Courier New"/>
                <a:cs typeface="Courier New"/>
                <a:sym typeface="Courier New"/>
              </a:rPr>
              <a:t>groceries = [“apples”, “bananas”, “candy”]</a:t>
            </a:r>
          </a:p>
          <a:p>
            <a: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ourier New"/>
              <a:ea typeface="Courier New"/>
              <a:cs typeface="Courier New"/>
              <a:sym typeface="Courier New"/>
            </a:endParaRPr>
          </a:p>
          <a:p>
            <a: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ourier New"/>
                <a:ea typeface="Courier New"/>
                <a:cs typeface="Courier New"/>
                <a:sym typeface="Courier New"/>
              </a:rPr>
              <a:t>for item in groceries:</a:t>
            </a:r>
          </a:p>
          <a:p>
            <a: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ourier New"/>
                <a:ea typeface="Courier New"/>
                <a:cs typeface="Courier New"/>
                <a:sym typeface="Courier New"/>
              </a:rPr>
              <a:t>	if is_fruit(item):</a:t>
            </a:r>
          </a:p>
          <a:p>
            <a:pPr indent="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ourier New"/>
                <a:ea typeface="Courier New"/>
                <a:cs typeface="Courier New"/>
                <a:sym typeface="Courier New"/>
              </a:rPr>
              <a:t>print (“I need ” + item)</a:t>
            </a:r>
          </a:p>
          <a:p>
            <a: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228" name="Shape 228"/>
          <p:cNvSpPr txBox="1"/>
          <p:nvPr>
            <p:ph type="title"/>
          </p:nvPr>
        </p:nvSpPr>
        <p:spPr>
          <a:xfrm>
            <a:off x="869700" y="216425"/>
            <a:ext cx="7962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800"/>
              <a:t>What does this program do?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 txBox="1"/>
          <p:nvPr>
            <p:ph idx="1" type="body"/>
          </p:nvPr>
        </p:nvSpPr>
        <p:spPr>
          <a:xfrm>
            <a:off x="878150" y="1027950"/>
            <a:ext cx="51057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u="sng">
                <a:solidFill>
                  <a:schemeClr val="hlink"/>
                </a:solidFill>
                <a:hlinkClick r:id="rId3"/>
              </a:rPr>
              <a:t>Student prompt link</a:t>
            </a:r>
          </a:p>
          <a:p>
            <a:pPr indent="-381000" lvl="0" marL="457200" rtl="0">
              <a:spcBef>
                <a:spcPts val="0"/>
              </a:spcBef>
              <a:buClr>
                <a:srgbClr val="000080"/>
              </a:buClr>
              <a:buSzPct val="100000"/>
            </a:pPr>
            <a:r>
              <a:rPr lang="en" sz="2400">
                <a:solidFill>
                  <a:srgbClr val="000080"/>
                </a:solidFill>
              </a:rPr>
              <a:t>Load in a picture to your program using PIL</a:t>
            </a:r>
          </a:p>
          <a:p>
            <a:pPr indent="-381000" lvl="0" marL="457200" rtl="0">
              <a:spcBef>
                <a:spcPts val="0"/>
              </a:spcBef>
              <a:buClr>
                <a:srgbClr val="000080"/>
              </a:buClr>
              <a:buSzPct val="100000"/>
            </a:pPr>
            <a:r>
              <a:rPr lang="en" sz="2400">
                <a:solidFill>
                  <a:srgbClr val="000080"/>
                </a:solidFill>
              </a:rPr>
              <a:t>Extract pixel data from the image</a:t>
            </a:r>
          </a:p>
          <a:p>
            <a:pPr indent="-381000" lvl="0" marL="457200" rtl="0">
              <a:spcBef>
                <a:spcPts val="0"/>
              </a:spcBef>
              <a:buClr>
                <a:srgbClr val="000080"/>
              </a:buClr>
              <a:buSzPct val="100000"/>
            </a:pPr>
            <a:r>
              <a:rPr lang="en" sz="2400">
                <a:solidFill>
                  <a:srgbClr val="000080"/>
                </a:solidFill>
              </a:rPr>
              <a:t>Create a new image that re-colorizes each pixel</a:t>
            </a:r>
          </a:p>
          <a:p>
            <a:pPr indent="-381000" lvl="0" marL="457200" rtl="0">
              <a:spcBef>
                <a:spcPts val="0"/>
              </a:spcBef>
              <a:buClr>
                <a:srgbClr val="000080"/>
              </a:buClr>
              <a:buSzPct val="100000"/>
            </a:pPr>
            <a:r>
              <a:rPr lang="en" sz="2400">
                <a:solidFill>
                  <a:srgbClr val="000080"/>
                </a:solidFill>
              </a:rPr>
              <a:t>Use at least one function</a:t>
            </a:r>
          </a:p>
          <a:p>
            <a:pPr indent="-381000" lvl="0" marL="457200" rtl="0">
              <a:spcBef>
                <a:spcPts val="0"/>
              </a:spcBef>
              <a:buClr>
                <a:srgbClr val="000080"/>
              </a:buClr>
              <a:buSzPct val="100000"/>
            </a:pPr>
            <a:r>
              <a:rPr lang="en" sz="2400">
                <a:solidFill>
                  <a:srgbClr val="000080"/>
                </a:solidFill>
              </a:rPr>
              <a:t>Save the resulting image</a:t>
            </a:r>
          </a:p>
        </p:txBody>
      </p:sp>
      <p:sp>
        <p:nvSpPr>
          <p:cNvPr id="234" name="Shape 234"/>
          <p:cNvSpPr txBox="1"/>
          <p:nvPr>
            <p:ph type="title"/>
          </p:nvPr>
        </p:nvSpPr>
        <p:spPr>
          <a:xfrm>
            <a:off x="869700" y="216425"/>
            <a:ext cx="7962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800"/>
              <a:t>Obamicon</a:t>
            </a:r>
          </a:p>
        </p:txBody>
      </p:sp>
      <p:pic>
        <p:nvPicPr>
          <p:cNvPr id="235" name="Shape 2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93419" y="1027953"/>
            <a:ext cx="2273458" cy="3416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 txBox="1"/>
          <p:nvPr>
            <p:ph idx="1" type="body"/>
          </p:nvPr>
        </p:nvSpPr>
        <p:spPr>
          <a:xfrm>
            <a:off x="878150" y="1027950"/>
            <a:ext cx="51057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rtl="0">
              <a:spcBef>
                <a:spcPts val="0"/>
              </a:spcBef>
              <a:buClr>
                <a:srgbClr val="000080"/>
              </a:buClr>
              <a:buSzPct val="100000"/>
            </a:pPr>
            <a:r>
              <a:rPr lang="en" sz="2400">
                <a:solidFill>
                  <a:srgbClr val="000080"/>
                </a:solidFill>
              </a:rPr>
              <a:t>What library are we using for Obamicon? Why? How do you add it?</a:t>
            </a:r>
          </a:p>
          <a:p>
            <a:pPr indent="-381000" lvl="0" marL="457200" rtl="0">
              <a:spcBef>
                <a:spcPts val="0"/>
              </a:spcBef>
              <a:buClr>
                <a:srgbClr val="000080"/>
              </a:buClr>
              <a:buSzPct val="100000"/>
            </a:pPr>
            <a:r>
              <a:rPr lang="en" sz="2400">
                <a:solidFill>
                  <a:srgbClr val="000080"/>
                </a:solidFill>
              </a:rPr>
              <a:t>What does your program need to input?</a:t>
            </a:r>
          </a:p>
          <a:p>
            <a:pPr indent="-381000" lvl="0" marL="457200" rtl="0">
              <a:spcBef>
                <a:spcPts val="0"/>
              </a:spcBef>
              <a:buClr>
                <a:srgbClr val="000080"/>
              </a:buClr>
              <a:buSzPct val="100000"/>
            </a:pPr>
            <a:r>
              <a:rPr lang="en" sz="2400">
                <a:solidFill>
                  <a:srgbClr val="000080"/>
                </a:solidFill>
              </a:rPr>
              <a:t>What does your program need to output?</a:t>
            </a:r>
          </a:p>
        </p:txBody>
      </p:sp>
      <p:sp>
        <p:nvSpPr>
          <p:cNvPr id="241" name="Shape 241"/>
          <p:cNvSpPr txBox="1"/>
          <p:nvPr>
            <p:ph type="title"/>
          </p:nvPr>
        </p:nvSpPr>
        <p:spPr>
          <a:xfrm>
            <a:off x="869700" y="216425"/>
            <a:ext cx="7962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800"/>
              <a:t>Obamicon - Understand Prompt</a:t>
            </a:r>
          </a:p>
        </p:txBody>
      </p:sp>
      <p:pic>
        <p:nvPicPr>
          <p:cNvPr id="242" name="Shape 2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93419" y="1027953"/>
            <a:ext cx="2273458" cy="34163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3" name="Shape 243"/>
          <p:cNvGrpSpPr/>
          <p:nvPr/>
        </p:nvGrpSpPr>
        <p:grpSpPr>
          <a:xfrm>
            <a:off x="6817800" y="148050"/>
            <a:ext cx="2178900" cy="879900"/>
            <a:chOff x="6308075" y="1565175"/>
            <a:chExt cx="2178900" cy="879900"/>
          </a:xfrm>
        </p:grpSpPr>
        <p:sp>
          <p:nvSpPr>
            <p:cNvPr id="244" name="Shape 244"/>
            <p:cNvSpPr/>
            <p:nvPr/>
          </p:nvSpPr>
          <p:spPr>
            <a:xfrm>
              <a:off x="6308075" y="1565175"/>
              <a:ext cx="2039400" cy="879900"/>
            </a:xfrm>
            <a:prstGeom prst="foldedCorner">
              <a:avLst>
                <a:gd fmla="val 16667" name="adj"/>
              </a:avLst>
            </a:prstGeom>
            <a:solidFill>
              <a:schemeClr val="lt2"/>
            </a:solidFill>
            <a:ln cap="flat" cmpd="sng" w="19050">
              <a:solidFill>
                <a:srgbClr val="01426A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5" name="Shape 245"/>
            <p:cNvSpPr txBox="1"/>
            <p:nvPr/>
          </p:nvSpPr>
          <p:spPr>
            <a:xfrm>
              <a:off x="6308075" y="1659225"/>
              <a:ext cx="2178900" cy="69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b="1" lang="en" sz="1800">
                  <a:solidFill>
                    <a:srgbClr val="01426A"/>
                  </a:solidFill>
                  <a:latin typeface="Open Sans"/>
                  <a:ea typeface="Open Sans"/>
                  <a:cs typeface="Open Sans"/>
                  <a:sym typeface="Open Sans"/>
                </a:rPr>
                <a:t>Questioning</a:t>
              </a:r>
            </a:p>
            <a:p>
              <a:pPr lvl="0" rtl="0">
                <a:spcBef>
                  <a:spcPts val="0"/>
                </a:spcBef>
                <a:buNone/>
              </a:pPr>
              <a:r>
                <a:rPr b="1" lang="en" sz="1800">
                  <a:solidFill>
                    <a:srgbClr val="01426A"/>
                  </a:solidFill>
                  <a:latin typeface="Open Sans"/>
                  <a:ea typeface="Open Sans"/>
                  <a:cs typeface="Open Sans"/>
                  <a:sym typeface="Open Sans"/>
                </a:rPr>
                <a:t>Techniques</a:t>
              </a: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 txBox="1"/>
          <p:nvPr>
            <p:ph idx="1" type="body"/>
          </p:nvPr>
        </p:nvSpPr>
        <p:spPr>
          <a:xfrm>
            <a:off x="878150" y="1027950"/>
            <a:ext cx="51057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rtl="0">
              <a:spcBef>
                <a:spcPts val="0"/>
              </a:spcBef>
              <a:buClr>
                <a:srgbClr val="000080"/>
              </a:buClr>
              <a:buSzPct val="100000"/>
            </a:pPr>
            <a:r>
              <a:rPr lang="en" sz="1800">
                <a:solidFill>
                  <a:srgbClr val="000080"/>
                </a:solidFill>
              </a:rPr>
              <a:t>What things are in this program?</a:t>
            </a:r>
          </a:p>
          <a:p>
            <a:pPr indent="-342900" lvl="1" marL="914400" rtl="0">
              <a:spcBef>
                <a:spcPts val="0"/>
              </a:spcBef>
              <a:buClr>
                <a:srgbClr val="000080"/>
              </a:buClr>
              <a:buSzPct val="100000"/>
            </a:pPr>
            <a:r>
              <a:t/>
            </a:r>
            <a:endParaRPr sz="1800">
              <a:solidFill>
                <a:srgbClr val="000080"/>
              </a:solidFill>
            </a:endParaRPr>
          </a:p>
          <a:p>
            <a:pPr indent="-342900" lvl="0" marL="457200" rtl="0">
              <a:spcBef>
                <a:spcPts val="0"/>
              </a:spcBef>
              <a:buClr>
                <a:srgbClr val="000080"/>
              </a:buClr>
              <a:buSzPct val="100000"/>
            </a:pPr>
            <a:r>
              <a:rPr lang="en" sz="1800">
                <a:solidFill>
                  <a:srgbClr val="000080"/>
                </a:solidFill>
              </a:rPr>
              <a:t>What decisions does the program need to make?</a:t>
            </a:r>
          </a:p>
          <a:p>
            <a:pPr indent="-342900" lvl="1" marL="914400" rtl="0">
              <a:spcBef>
                <a:spcPts val="0"/>
              </a:spcBef>
              <a:buClr>
                <a:srgbClr val="000080"/>
              </a:buClr>
              <a:buSzPct val="100000"/>
            </a:pPr>
            <a:r>
              <a:t/>
            </a:r>
            <a:endParaRPr sz="1800">
              <a:solidFill>
                <a:srgbClr val="000080"/>
              </a:solidFill>
            </a:endParaRPr>
          </a:p>
          <a:p>
            <a:pPr indent="-342900" lvl="0" marL="457200" rtl="0">
              <a:spcBef>
                <a:spcPts val="0"/>
              </a:spcBef>
              <a:buClr>
                <a:srgbClr val="000080"/>
              </a:buClr>
              <a:buSzPct val="100000"/>
            </a:pPr>
            <a:r>
              <a:rPr lang="en" sz="1800">
                <a:solidFill>
                  <a:srgbClr val="000080"/>
                </a:solidFill>
              </a:rPr>
              <a:t>What things will it keep doing?</a:t>
            </a:r>
          </a:p>
          <a:p>
            <a:pPr indent="-342900" lvl="1" marL="914400" rtl="0">
              <a:spcBef>
                <a:spcPts val="0"/>
              </a:spcBef>
              <a:buClr>
                <a:srgbClr val="000080"/>
              </a:buClr>
              <a:buSzPct val="100000"/>
            </a:pPr>
            <a:r>
              <a:t/>
            </a:r>
            <a:endParaRPr sz="1800">
              <a:solidFill>
                <a:srgbClr val="000080"/>
              </a:solidFill>
            </a:endParaRPr>
          </a:p>
        </p:txBody>
      </p:sp>
      <p:sp>
        <p:nvSpPr>
          <p:cNvPr id="251" name="Shape 251"/>
          <p:cNvSpPr txBox="1"/>
          <p:nvPr>
            <p:ph type="title"/>
          </p:nvPr>
        </p:nvSpPr>
        <p:spPr>
          <a:xfrm>
            <a:off x="869700" y="216425"/>
            <a:ext cx="7962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800"/>
              <a:t>Obamicon - Scaffolding</a:t>
            </a:r>
          </a:p>
        </p:txBody>
      </p:sp>
      <p:pic>
        <p:nvPicPr>
          <p:cNvPr id="252" name="Shape 2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93419" y="1027953"/>
            <a:ext cx="2273458" cy="34163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3" name="Shape 253"/>
          <p:cNvGrpSpPr/>
          <p:nvPr/>
        </p:nvGrpSpPr>
        <p:grpSpPr>
          <a:xfrm>
            <a:off x="6653400" y="100900"/>
            <a:ext cx="2178900" cy="879900"/>
            <a:chOff x="6308075" y="1565175"/>
            <a:chExt cx="2178900" cy="879900"/>
          </a:xfrm>
        </p:grpSpPr>
        <p:sp>
          <p:nvSpPr>
            <p:cNvPr id="254" name="Shape 254"/>
            <p:cNvSpPr/>
            <p:nvPr/>
          </p:nvSpPr>
          <p:spPr>
            <a:xfrm>
              <a:off x="6308075" y="1565175"/>
              <a:ext cx="2039400" cy="879900"/>
            </a:xfrm>
            <a:prstGeom prst="foldedCorner">
              <a:avLst>
                <a:gd fmla="val 16667" name="adj"/>
              </a:avLst>
            </a:prstGeom>
            <a:solidFill>
              <a:schemeClr val="lt2"/>
            </a:solidFill>
            <a:ln cap="flat" cmpd="sng" w="19050">
              <a:solidFill>
                <a:srgbClr val="01426A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5" name="Shape 255"/>
            <p:cNvSpPr txBox="1"/>
            <p:nvPr/>
          </p:nvSpPr>
          <p:spPr>
            <a:xfrm>
              <a:off x="6308075" y="1659225"/>
              <a:ext cx="2178900" cy="69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b="1" lang="en" sz="1800">
                  <a:solidFill>
                    <a:srgbClr val="01426A"/>
                  </a:solidFill>
                  <a:latin typeface="Open Sans"/>
                  <a:ea typeface="Open Sans"/>
                  <a:cs typeface="Open Sans"/>
                  <a:sym typeface="Open Sans"/>
                </a:rPr>
                <a:t>Questioning</a:t>
              </a:r>
            </a:p>
            <a:p>
              <a:pPr lvl="0" rtl="0">
                <a:spcBef>
                  <a:spcPts val="0"/>
                </a:spcBef>
                <a:buNone/>
              </a:pPr>
              <a:r>
                <a:rPr b="1" lang="en" sz="1800">
                  <a:solidFill>
                    <a:srgbClr val="01426A"/>
                  </a:solidFill>
                  <a:latin typeface="Open Sans"/>
                  <a:ea typeface="Open Sans"/>
                  <a:cs typeface="Open Sans"/>
                  <a:sym typeface="Open Sans"/>
                </a:rPr>
                <a:t>Techniques</a:t>
              </a: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 txBox="1"/>
          <p:nvPr>
            <p:ph idx="1" type="body"/>
          </p:nvPr>
        </p:nvSpPr>
        <p:spPr>
          <a:xfrm>
            <a:off x="878150" y="1027950"/>
            <a:ext cx="51057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80"/>
                </a:solidFill>
              </a:rPr>
              <a:t>For each pixel in the image: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80"/>
                </a:solidFill>
              </a:rPr>
              <a:t>   If the pixel intensity is &gt; 300: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80"/>
                </a:solidFill>
              </a:rPr>
              <a:t>      Pixel color = blue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80"/>
                </a:solidFill>
              </a:rPr>
              <a:t>   Else if pixel intensity is &gt; 150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80"/>
                </a:solidFill>
              </a:rPr>
              <a:t>      Pixel color = red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80"/>
                </a:solidFill>
              </a:rPr>
              <a:t>   Else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80"/>
                </a:solidFill>
              </a:rPr>
              <a:t>      Pixel color = white</a:t>
            </a:r>
          </a:p>
        </p:txBody>
      </p:sp>
      <p:sp>
        <p:nvSpPr>
          <p:cNvPr id="261" name="Shape 261"/>
          <p:cNvSpPr txBox="1"/>
          <p:nvPr>
            <p:ph type="title"/>
          </p:nvPr>
        </p:nvSpPr>
        <p:spPr>
          <a:xfrm>
            <a:off x="869700" y="216425"/>
            <a:ext cx="7962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800"/>
              <a:t>Obamicon - Pseudocode</a:t>
            </a:r>
          </a:p>
        </p:txBody>
      </p:sp>
      <p:pic>
        <p:nvPicPr>
          <p:cNvPr id="262" name="Shape 2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93419" y="1027953"/>
            <a:ext cx="2273458" cy="3416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 txBox="1"/>
          <p:nvPr>
            <p:ph idx="1" type="body"/>
          </p:nvPr>
        </p:nvSpPr>
        <p:spPr>
          <a:xfrm>
            <a:off x="878150" y="1027950"/>
            <a:ext cx="51057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u="sng">
                <a:solidFill>
                  <a:schemeClr val="hlink"/>
                </a:solidFill>
                <a:hlinkClick r:id="rId3"/>
              </a:rPr>
              <a:t>Student prompt link</a:t>
            </a:r>
          </a:p>
          <a:p>
            <a:pPr indent="-381000" lvl="0" marL="457200" rtl="0">
              <a:spcBef>
                <a:spcPts val="0"/>
              </a:spcBef>
              <a:buClr>
                <a:srgbClr val="000080"/>
              </a:buClr>
              <a:buSzPct val="100000"/>
            </a:pPr>
            <a:r>
              <a:rPr lang="en" sz="2400">
                <a:solidFill>
                  <a:srgbClr val="000080"/>
                </a:solidFill>
              </a:rPr>
              <a:t>Load in a picture to your program using PIL</a:t>
            </a:r>
          </a:p>
          <a:p>
            <a:pPr indent="-381000" lvl="0" marL="457200" rtl="0">
              <a:spcBef>
                <a:spcPts val="0"/>
              </a:spcBef>
              <a:buClr>
                <a:srgbClr val="000080"/>
              </a:buClr>
              <a:buSzPct val="100000"/>
            </a:pPr>
            <a:r>
              <a:rPr lang="en" sz="2400">
                <a:solidFill>
                  <a:srgbClr val="000080"/>
                </a:solidFill>
              </a:rPr>
              <a:t>Extract pixel data from the image</a:t>
            </a:r>
          </a:p>
          <a:p>
            <a:pPr indent="-381000" lvl="0" marL="457200" rtl="0">
              <a:spcBef>
                <a:spcPts val="0"/>
              </a:spcBef>
              <a:buClr>
                <a:srgbClr val="000080"/>
              </a:buClr>
              <a:buSzPct val="100000"/>
            </a:pPr>
            <a:r>
              <a:rPr lang="en" sz="2400">
                <a:solidFill>
                  <a:srgbClr val="000080"/>
                </a:solidFill>
              </a:rPr>
              <a:t>Create a new image that re-colorizes each pixel</a:t>
            </a:r>
          </a:p>
          <a:p>
            <a:pPr indent="-381000" lvl="0" marL="457200" rtl="0">
              <a:spcBef>
                <a:spcPts val="0"/>
              </a:spcBef>
              <a:buClr>
                <a:srgbClr val="000080"/>
              </a:buClr>
              <a:buSzPct val="100000"/>
            </a:pPr>
            <a:r>
              <a:rPr lang="en" sz="2400">
                <a:solidFill>
                  <a:srgbClr val="000080"/>
                </a:solidFill>
              </a:rPr>
              <a:t>Use at least one function</a:t>
            </a:r>
          </a:p>
          <a:p>
            <a:pPr indent="-381000" lvl="0" marL="457200" rtl="0">
              <a:spcBef>
                <a:spcPts val="0"/>
              </a:spcBef>
              <a:buClr>
                <a:srgbClr val="000080"/>
              </a:buClr>
              <a:buSzPct val="100000"/>
            </a:pPr>
            <a:r>
              <a:rPr lang="en" sz="2400">
                <a:solidFill>
                  <a:srgbClr val="000080"/>
                </a:solidFill>
              </a:rPr>
              <a:t>Save the resulting image</a:t>
            </a:r>
          </a:p>
        </p:txBody>
      </p:sp>
      <p:sp>
        <p:nvSpPr>
          <p:cNvPr id="268" name="Shape 268"/>
          <p:cNvSpPr txBox="1"/>
          <p:nvPr>
            <p:ph type="title"/>
          </p:nvPr>
        </p:nvSpPr>
        <p:spPr>
          <a:xfrm>
            <a:off x="869700" y="216425"/>
            <a:ext cx="7962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800"/>
              <a:t>Obamicon</a:t>
            </a:r>
          </a:p>
        </p:txBody>
      </p:sp>
      <p:pic>
        <p:nvPicPr>
          <p:cNvPr id="269" name="Shape 2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93419" y="1027953"/>
            <a:ext cx="2273458" cy="3416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 txBox="1"/>
          <p:nvPr>
            <p:ph type="title"/>
          </p:nvPr>
        </p:nvSpPr>
        <p:spPr>
          <a:xfrm>
            <a:off x="869700" y="216425"/>
            <a:ext cx="7962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REFLECTION: </a:t>
            </a:r>
            <a:r>
              <a:rPr lang="en"/>
              <a:t>CURRICULUM FUNNEL</a:t>
            </a:r>
          </a:p>
        </p:txBody>
      </p:sp>
      <p:grpSp>
        <p:nvGrpSpPr>
          <p:cNvPr id="275" name="Shape 275"/>
          <p:cNvGrpSpPr/>
          <p:nvPr/>
        </p:nvGrpSpPr>
        <p:grpSpPr>
          <a:xfrm>
            <a:off x="3006225" y="1243025"/>
            <a:ext cx="3689425" cy="2832125"/>
            <a:chOff x="2582600" y="1302150"/>
            <a:chExt cx="3689425" cy="2832125"/>
          </a:xfrm>
        </p:grpSpPr>
        <p:sp>
          <p:nvSpPr>
            <p:cNvPr id="276" name="Shape 276"/>
            <p:cNvSpPr/>
            <p:nvPr/>
          </p:nvSpPr>
          <p:spPr>
            <a:xfrm>
              <a:off x="2582600" y="1302150"/>
              <a:ext cx="3689425" cy="727025"/>
            </a:xfrm>
            <a:prstGeom prst="flowChartManualOperation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b="1" lang="en">
                  <a:solidFill>
                    <a:srgbClr val="01426A"/>
                  </a:solidFill>
                  <a:latin typeface="Open Sans"/>
                  <a:ea typeface="Open Sans"/>
                  <a:cs typeface="Open Sans"/>
                  <a:sym typeface="Open Sans"/>
                </a:rPr>
                <a:t>Learner Profile </a:t>
              </a:r>
            </a:p>
            <a:p>
              <a:pPr lvl="0" rtl="0" algn="ctr">
                <a:spcBef>
                  <a:spcPts val="0"/>
                </a:spcBef>
                <a:buNone/>
              </a:pPr>
              <a:r>
                <a:rPr lang="en">
                  <a:solidFill>
                    <a:srgbClr val="01426A"/>
                  </a:solidFill>
                  <a:latin typeface="Open Sans"/>
                  <a:ea typeface="Open Sans"/>
                  <a:cs typeface="Open Sans"/>
                  <a:sym typeface="Open Sans"/>
                </a:rPr>
                <a:t>and </a:t>
              </a:r>
            </a:p>
            <a:p>
              <a:pPr lvl="0" rtl="0" algn="ctr">
                <a:spcBef>
                  <a:spcPts val="0"/>
                </a:spcBef>
                <a:buNone/>
              </a:pPr>
              <a:r>
                <a:rPr b="1" lang="en">
                  <a:solidFill>
                    <a:srgbClr val="01426A"/>
                  </a:solidFill>
                  <a:latin typeface="Open Sans"/>
                  <a:ea typeface="Open Sans"/>
                  <a:cs typeface="Open Sans"/>
                  <a:sym typeface="Open Sans"/>
                </a:rPr>
                <a:t>Essential Questions</a:t>
              </a:r>
            </a:p>
          </p:txBody>
        </p:sp>
        <p:sp>
          <p:nvSpPr>
            <p:cNvPr id="277" name="Shape 277"/>
            <p:cNvSpPr/>
            <p:nvPr/>
          </p:nvSpPr>
          <p:spPr>
            <a:xfrm>
              <a:off x="3331350" y="2105375"/>
              <a:ext cx="2213650" cy="572700"/>
            </a:xfrm>
            <a:prstGeom prst="flowChartManualOperation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Clr>
                  <a:schemeClr val="dk1"/>
                </a:buClr>
                <a:buFont typeface="Arial"/>
                <a:buNone/>
              </a:pPr>
              <a:r>
                <a:rPr b="1" lang="en">
                  <a:solidFill>
                    <a:srgbClr val="01426A"/>
                  </a:solidFill>
                  <a:latin typeface="Open Sans"/>
                  <a:ea typeface="Open Sans"/>
                  <a:cs typeface="Open Sans"/>
                  <a:sym typeface="Open Sans"/>
                </a:rPr>
                <a:t>Unit Plans</a:t>
              </a:r>
            </a:p>
          </p:txBody>
        </p:sp>
        <p:sp>
          <p:nvSpPr>
            <p:cNvPr id="278" name="Shape 278"/>
            <p:cNvSpPr/>
            <p:nvPr/>
          </p:nvSpPr>
          <p:spPr>
            <a:xfrm>
              <a:off x="3732825" y="2754275"/>
              <a:ext cx="1356425" cy="572700"/>
            </a:xfrm>
            <a:prstGeom prst="flowChartManualOperation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Clr>
                  <a:schemeClr val="dk1"/>
                </a:buClr>
                <a:buFont typeface="Arial"/>
                <a:buNone/>
              </a:pPr>
              <a:r>
                <a:rPr b="1" lang="en">
                  <a:solidFill>
                    <a:srgbClr val="01426A"/>
                  </a:solidFill>
                  <a:latin typeface="Open Sans"/>
                  <a:ea typeface="Open Sans"/>
                  <a:cs typeface="Open Sans"/>
                  <a:sym typeface="Open Sans"/>
                </a:rPr>
                <a:t>Lesson Plans</a:t>
              </a:r>
            </a:p>
          </p:txBody>
        </p:sp>
        <p:sp>
          <p:nvSpPr>
            <p:cNvPr id="279" name="Shape 279"/>
            <p:cNvSpPr/>
            <p:nvPr/>
          </p:nvSpPr>
          <p:spPr>
            <a:xfrm>
              <a:off x="4031250" y="3403175"/>
              <a:ext cx="759575" cy="572700"/>
            </a:xfrm>
            <a:prstGeom prst="flowChartManualOperation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l">
                <a:spcBef>
                  <a:spcPts val="0"/>
                </a:spcBef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1" sz="800"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80" name="Shape 280"/>
            <p:cNvSpPr txBox="1"/>
            <p:nvPr/>
          </p:nvSpPr>
          <p:spPr>
            <a:xfrm>
              <a:off x="4025825" y="4052075"/>
              <a:ext cx="5400" cy="82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1" name="Shape 281"/>
            <p:cNvSpPr txBox="1"/>
            <p:nvPr/>
          </p:nvSpPr>
          <p:spPr>
            <a:xfrm>
              <a:off x="3879287" y="3403175"/>
              <a:ext cx="1063500" cy="64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b="1" lang="en">
                  <a:solidFill>
                    <a:srgbClr val="01426A"/>
                  </a:solidFill>
                  <a:latin typeface="Open Sans"/>
                  <a:ea typeface="Open Sans"/>
                  <a:cs typeface="Open Sans"/>
                  <a:sym typeface="Open Sans"/>
                </a:rPr>
                <a:t>Your</a:t>
              </a:r>
            </a:p>
            <a:p>
              <a:pPr lvl="0" rtl="0" algn="ctr">
                <a:spcBef>
                  <a:spcPts val="0"/>
                </a:spcBef>
                <a:buNone/>
              </a:pPr>
              <a:r>
                <a:rPr b="1" lang="en">
                  <a:solidFill>
                    <a:srgbClr val="01426A"/>
                  </a:solidFill>
                  <a:latin typeface="Open Sans"/>
                  <a:ea typeface="Open Sans"/>
                  <a:cs typeface="Open Sans"/>
                  <a:sym typeface="Open Sans"/>
                </a:rPr>
                <a:t>Decisions</a:t>
              </a:r>
            </a:p>
          </p:txBody>
        </p:sp>
      </p:grpSp>
      <p:grpSp>
        <p:nvGrpSpPr>
          <p:cNvPr id="282" name="Shape 282"/>
          <p:cNvGrpSpPr/>
          <p:nvPr/>
        </p:nvGrpSpPr>
        <p:grpSpPr>
          <a:xfrm>
            <a:off x="4200068" y="4031736"/>
            <a:ext cx="1301736" cy="747634"/>
            <a:chOff x="-216550" y="3451775"/>
            <a:chExt cx="1921950" cy="1000850"/>
          </a:xfrm>
        </p:grpSpPr>
        <p:pic>
          <p:nvPicPr>
            <p:cNvPr id="283" name="Shape 28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04550" y="3451775"/>
              <a:ext cx="1000850" cy="1000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4" name="Shape 28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216550" y="3451775"/>
              <a:ext cx="1000850" cy="10008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85" name="Shape 285"/>
          <p:cNvSpPr/>
          <p:nvPr/>
        </p:nvSpPr>
        <p:spPr>
          <a:xfrm>
            <a:off x="3006375" y="1083875"/>
            <a:ext cx="3689400" cy="1616400"/>
          </a:xfrm>
          <a:prstGeom prst="ellipse">
            <a:avLst/>
          </a:prstGeom>
          <a:noFill/>
          <a:ln cap="flat" cmpd="sng" w="28575">
            <a:solidFill>
              <a:srgbClr val="F4364C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Shape 290"/>
          <p:cNvSpPr txBox="1"/>
          <p:nvPr>
            <p:ph type="title"/>
          </p:nvPr>
        </p:nvSpPr>
        <p:spPr>
          <a:xfrm>
            <a:off x="869700" y="216425"/>
            <a:ext cx="7962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REFLECTION: BIG PICTURE</a:t>
            </a:r>
          </a:p>
        </p:txBody>
      </p:sp>
      <p:sp>
        <p:nvSpPr>
          <p:cNvPr id="291" name="Shape 291"/>
          <p:cNvSpPr txBox="1"/>
          <p:nvPr/>
        </p:nvSpPr>
        <p:spPr>
          <a:xfrm>
            <a:off x="1024750" y="1103600"/>
            <a:ext cx="7311300" cy="33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1800"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rPr>
              <a:t>Discuss with a partner: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1800">
              <a:solidFill>
                <a:srgbClr val="01426A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1426A"/>
              </a:buClr>
              <a:buSzPct val="100000"/>
              <a:buFont typeface="Open Sans"/>
              <a:buChar char="●"/>
            </a:pPr>
            <a:r>
              <a:rPr b="1" lang="en" sz="1800"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rPr>
              <a:t>How might learning about Python inform or change a student’s answer to one of the Essential Questions below?</a:t>
            </a:r>
          </a:p>
          <a:p>
            <a:pPr indent="-342900" lvl="1" marL="914400" rtl="0">
              <a:spcBef>
                <a:spcPts val="0"/>
              </a:spcBef>
              <a:spcAft>
                <a:spcPts val="0"/>
              </a:spcAft>
              <a:buClr>
                <a:srgbClr val="01426A"/>
              </a:buClr>
              <a:buSzPct val="100000"/>
              <a:buFont typeface="Open Sans"/>
              <a:buChar char="○"/>
            </a:pPr>
            <a:r>
              <a:rPr lang="en" sz="1800"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rPr>
              <a:t>What is Computer Science?</a:t>
            </a:r>
          </a:p>
          <a:p>
            <a:pPr indent="-342900" lvl="1" marL="914400" rtl="0">
              <a:spcBef>
                <a:spcPts val="0"/>
              </a:spcBef>
              <a:spcAft>
                <a:spcPts val="0"/>
              </a:spcAft>
              <a:buClr>
                <a:srgbClr val="01426A"/>
              </a:buClr>
              <a:buSzPct val="100000"/>
              <a:buFont typeface="Open Sans"/>
              <a:buChar char="○"/>
            </a:pPr>
            <a:r>
              <a:rPr lang="en" sz="1800"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rPr>
              <a:t>What tools do computer scientists use to solve problems?</a:t>
            </a:r>
          </a:p>
          <a:p>
            <a:pPr indent="-342900" lvl="1" marL="914400" rtl="0">
              <a:spcBef>
                <a:spcPts val="0"/>
              </a:spcBef>
              <a:spcAft>
                <a:spcPts val="0"/>
              </a:spcAft>
              <a:buClr>
                <a:srgbClr val="01426A"/>
              </a:buClr>
              <a:buSzPct val="100000"/>
              <a:buFont typeface="Open Sans"/>
              <a:buChar char="○"/>
            </a:pPr>
            <a:r>
              <a:rPr lang="en" sz="1800"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rPr>
              <a:t>How and why do we use computer science to solve problems?</a:t>
            </a:r>
          </a:p>
          <a:p>
            <a:pPr indent="-342900" lvl="0" marL="457200" rtl="0">
              <a:spcBef>
                <a:spcPts val="0"/>
              </a:spcBef>
              <a:spcAft>
                <a:spcPts val="1000"/>
              </a:spcAft>
              <a:buClr>
                <a:srgbClr val="01426A"/>
              </a:buClr>
              <a:buSzPct val="100000"/>
              <a:buFont typeface="Open Sans"/>
              <a:buChar char="●"/>
            </a:pPr>
            <a:r>
              <a:rPr b="1" lang="en" sz="1800"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rPr>
              <a:t>How might this project help girls build the qualities in the Learner Profile?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Shape 296"/>
          <p:cNvSpPr txBox="1"/>
          <p:nvPr>
            <p:ph idx="1" type="body"/>
          </p:nvPr>
        </p:nvSpPr>
        <p:spPr>
          <a:xfrm>
            <a:off x="878150" y="1027950"/>
            <a:ext cx="7962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b="1" i="1" lang="en" sz="2400"/>
              <a:t>By the end of this session, GTWBAT:</a:t>
            </a:r>
          </a:p>
          <a:p>
            <a: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381000" lvl="0" marL="457200" rtl="0">
              <a:lnSpc>
                <a:spcPct val="100000"/>
              </a:lnSpc>
              <a:spcBef>
                <a:spcPts val="0"/>
              </a:spcBef>
              <a:buSzPct val="100000"/>
            </a:pPr>
            <a:r>
              <a:rPr lang="en" sz="2400"/>
              <a:t>Write a program in Python that:</a:t>
            </a:r>
          </a:p>
          <a:p>
            <a:pPr indent="-381000" lvl="1" marL="914400" rtl="0">
              <a:lnSpc>
                <a:spcPct val="100000"/>
              </a:lnSpc>
              <a:spcBef>
                <a:spcPts val="0"/>
              </a:spcBef>
              <a:buSzPct val="100000"/>
            </a:pPr>
            <a:r>
              <a:rPr lang="en" sz="2400"/>
              <a:t>Iterates through a list</a:t>
            </a:r>
          </a:p>
          <a:p>
            <a:pPr indent="-381000" lvl="1" marL="914400" rtl="0">
              <a:lnSpc>
                <a:spcPct val="100000"/>
              </a:lnSpc>
              <a:spcBef>
                <a:spcPts val="0"/>
              </a:spcBef>
              <a:buSzPct val="100000"/>
            </a:pPr>
            <a:r>
              <a:rPr lang="en" sz="2400"/>
              <a:t>Uses conditionals</a:t>
            </a:r>
          </a:p>
          <a:p>
            <a:pPr indent="-381000" lvl="1" marL="914400" rtl="0">
              <a:lnSpc>
                <a:spcPct val="100000"/>
              </a:lnSpc>
              <a:spcBef>
                <a:spcPts val="0"/>
              </a:spcBef>
              <a:buSzPct val="100000"/>
            </a:pPr>
            <a:r>
              <a:rPr lang="en" sz="2400"/>
              <a:t>Reads in and saves an image</a:t>
            </a:r>
          </a:p>
          <a:p>
            <a:pPr indent="-381000" lvl="0" marL="457200" rtl="0">
              <a:lnSpc>
                <a:spcPct val="100000"/>
              </a:lnSpc>
              <a:spcBef>
                <a:spcPts val="0"/>
              </a:spcBef>
              <a:buSzPct val="100000"/>
            </a:pPr>
            <a:r>
              <a:rPr lang="en" sz="2400"/>
              <a:t>Scaffold a project with students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t/>
            </a:r>
            <a:endParaRPr sz="2400"/>
          </a:p>
          <a:p>
            <a: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97" name="Shape 297"/>
          <p:cNvSpPr txBox="1"/>
          <p:nvPr>
            <p:ph type="title"/>
          </p:nvPr>
        </p:nvSpPr>
        <p:spPr>
          <a:xfrm>
            <a:off x="869700" y="216425"/>
            <a:ext cx="7962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800"/>
              <a:t>CLOSING: HOW DID WE DO?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/>
          <p:nvPr/>
        </p:nvSpPr>
        <p:spPr>
          <a:xfrm rot="205">
            <a:off x="-772425" y="-17949"/>
            <a:ext cx="10060200" cy="913200"/>
          </a:xfrm>
          <a:prstGeom prst="rect">
            <a:avLst/>
          </a:prstGeom>
          <a:solidFill>
            <a:srgbClr val="FDDD4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03" name="Shape 303"/>
          <p:cNvSpPr/>
          <p:nvPr/>
        </p:nvSpPr>
        <p:spPr>
          <a:xfrm rot="5208990">
            <a:off x="-4688193" y="638714"/>
            <a:ext cx="9340213" cy="991521"/>
          </a:xfrm>
          <a:prstGeom prst="rect">
            <a:avLst/>
          </a:prstGeom>
          <a:solidFill>
            <a:srgbClr val="F4364C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ECE81A"/>
              </a:solidFill>
            </a:endParaRPr>
          </a:p>
        </p:txBody>
      </p:sp>
      <p:sp>
        <p:nvSpPr>
          <p:cNvPr id="304" name="Shape 304"/>
          <p:cNvSpPr txBox="1"/>
          <p:nvPr/>
        </p:nvSpPr>
        <p:spPr>
          <a:xfrm>
            <a:off x="499500" y="2350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800"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rPr>
              <a:t>Training Progress</a:t>
            </a:r>
          </a:p>
        </p:txBody>
      </p:sp>
      <p:sp>
        <p:nvSpPr>
          <p:cNvPr id="305" name="Shape 305"/>
          <p:cNvSpPr txBox="1"/>
          <p:nvPr/>
        </p:nvSpPr>
        <p:spPr>
          <a:xfrm>
            <a:off x="736275" y="104022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1426A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06" name="Shape 3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81925" y="4456624"/>
            <a:ext cx="1238178" cy="57269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07" name="Shape 307"/>
          <p:cNvGraphicFramePr/>
          <p:nvPr/>
        </p:nvGraphicFramePr>
        <p:xfrm>
          <a:off x="849750" y="1224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{972897FA-F988-435E-8A19-4395C53412D2}</a:tableStyleId>
              </a:tblPr>
              <a:tblGrid>
                <a:gridCol w="2687650"/>
                <a:gridCol w="2687650"/>
                <a:gridCol w="2687650"/>
              </a:tblGrid>
              <a:tr h="511275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800">
                          <a:solidFill>
                            <a:srgbClr val="01426A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Friday</a:t>
                      </a: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1426A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1426A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1426A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1426A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DDD4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800">
                          <a:solidFill>
                            <a:srgbClr val="01426A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Saturday</a:t>
                      </a: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1426A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1426A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1426A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1426A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DDD4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800">
                          <a:solidFill>
                            <a:srgbClr val="01426A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Sunday</a:t>
                      </a: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1426A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1426A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1426A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1426A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DDD41"/>
                    </a:solidFill>
                  </a:tcPr>
                </a:tc>
              </a:tr>
              <a:tr h="511275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800">
                          <a:solidFill>
                            <a:srgbClr val="01426A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Classroom Mgmt</a:t>
                      </a: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1426A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1426A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1426A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1426A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6ECEB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800">
                          <a:solidFill>
                            <a:srgbClr val="01426A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OOP</a:t>
                      </a: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1426A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1426A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1426A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1426A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800">
                          <a:solidFill>
                            <a:srgbClr val="01426A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Final Projects</a:t>
                      </a: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1426A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1426A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1426A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1426A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818925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800">
                          <a:solidFill>
                            <a:srgbClr val="01426A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How to Use Curriculum</a:t>
                      </a: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1426A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1426A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1426A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1426A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6ECEB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800">
                          <a:solidFill>
                            <a:srgbClr val="01426A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Robotics</a:t>
                      </a: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1426A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1426A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1426A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1426A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 rowSpan="2"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800">
                          <a:solidFill>
                            <a:srgbClr val="01426A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SIP Simulation</a:t>
                      </a: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1426A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1426A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1426A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1426A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511275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800">
                          <a:solidFill>
                            <a:srgbClr val="01426A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Escalation Process</a:t>
                      </a: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1426A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1426A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1426A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1426A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6ECEB2"/>
                    </a:solidFill>
                  </a:tcPr>
                </a:tc>
                <a:tc rowSpan="3"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800">
                          <a:solidFill>
                            <a:srgbClr val="01426A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Diversity and Inclusion</a:t>
                      </a: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1426A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1426A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1426A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1426A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 vMerge="1"/>
              </a:tr>
              <a:tr h="511275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800">
                          <a:solidFill>
                            <a:srgbClr val="01426A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Python</a:t>
                      </a: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1426A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1426A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1426A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1426A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6ECEB2"/>
                    </a:solidFill>
                  </a:tcPr>
                </a:tc>
                <a:tc vMerge="1"/>
                <a:tc rowSpan="2"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800">
                          <a:solidFill>
                            <a:srgbClr val="01426A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Training to Week 0</a:t>
                      </a: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1426A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1426A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1426A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1426A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511275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800">
                          <a:solidFill>
                            <a:srgbClr val="01426A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Django</a:t>
                      </a: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1426A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1426A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1426A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1426A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 vMerge="1"/>
                <a:tc vMerge="1"/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/>
          <p:nvPr/>
        </p:nvSpPr>
        <p:spPr>
          <a:xfrm rot="205">
            <a:off x="-772425" y="-17949"/>
            <a:ext cx="10060200" cy="913200"/>
          </a:xfrm>
          <a:prstGeom prst="rect">
            <a:avLst/>
          </a:prstGeom>
          <a:solidFill>
            <a:srgbClr val="FDDD4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8" name="Shape 128"/>
          <p:cNvSpPr/>
          <p:nvPr/>
        </p:nvSpPr>
        <p:spPr>
          <a:xfrm rot="5208990">
            <a:off x="-4688193" y="638714"/>
            <a:ext cx="9340213" cy="991521"/>
          </a:xfrm>
          <a:prstGeom prst="rect">
            <a:avLst/>
          </a:prstGeom>
          <a:solidFill>
            <a:srgbClr val="F4364C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ECE81A"/>
              </a:solidFill>
            </a:endParaRPr>
          </a:p>
        </p:txBody>
      </p:sp>
      <p:sp>
        <p:nvSpPr>
          <p:cNvPr id="129" name="Shape 129"/>
          <p:cNvSpPr txBox="1"/>
          <p:nvPr/>
        </p:nvSpPr>
        <p:spPr>
          <a:xfrm>
            <a:off x="499500" y="2350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800"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rPr>
              <a:t>Interaction Meter</a:t>
            </a:r>
          </a:p>
        </p:txBody>
      </p:sp>
      <p:sp>
        <p:nvSpPr>
          <p:cNvPr id="130" name="Shape 130"/>
          <p:cNvSpPr txBox="1"/>
          <p:nvPr/>
        </p:nvSpPr>
        <p:spPr>
          <a:xfrm>
            <a:off x="736275" y="104022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30200" lvl="0" marL="457200" rtl="0">
              <a:spcBef>
                <a:spcPts val="0"/>
              </a:spcBef>
              <a:buClr>
                <a:srgbClr val="01426A"/>
              </a:buClr>
              <a:buSzPct val="100000"/>
              <a:buFont typeface="Open Sans"/>
              <a:buChar char="■"/>
            </a:pPr>
            <a:r>
              <a:rPr lang="en" sz="1600"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rPr>
              <a:t>Interaction mode: You’ll be observing, participating, and leading at different times during this session. If you are ever confused what your role or task is, ask a neighbor or raise your hand. </a:t>
            </a:r>
          </a:p>
        </p:txBody>
      </p:sp>
      <p:pic>
        <p:nvPicPr>
          <p:cNvPr id="131" name="Shape 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81925" y="4456624"/>
            <a:ext cx="1238178" cy="57269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32" name="Shape 132"/>
          <p:cNvGraphicFramePr/>
          <p:nvPr/>
        </p:nvGraphicFramePr>
        <p:xfrm>
          <a:off x="1377075" y="2310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{972897FA-F988-435E-8A19-4395C53412D2}</a:tableStyleId>
              </a:tblPr>
              <a:tblGrid>
                <a:gridCol w="2413000"/>
                <a:gridCol w="2413000"/>
                <a:gridCol w="2413000"/>
              </a:tblGrid>
              <a:tr h="10000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en">
                          <a:solidFill>
                            <a:srgbClr val="01426A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I DO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01426A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01426A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01426A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01426A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DDD4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en">
                          <a:solidFill>
                            <a:srgbClr val="01426A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WE DO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01426A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01426A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01426A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01426A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6ECEB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en">
                          <a:solidFill>
                            <a:srgbClr val="01426A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YOU DO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01426A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01426A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01426A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01426A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4364C"/>
                    </a:solidFill>
                  </a:tcPr>
                </a:tc>
              </a:tr>
            </a:tbl>
          </a:graphicData>
        </a:graphic>
      </p:graphicFrame>
      <p:sp>
        <p:nvSpPr>
          <p:cNvPr id="133" name="Shape 133"/>
          <p:cNvSpPr/>
          <p:nvPr/>
        </p:nvSpPr>
        <p:spPr>
          <a:xfrm>
            <a:off x="4875525" y="2806650"/>
            <a:ext cx="242100" cy="209400"/>
          </a:xfrm>
          <a:prstGeom prst="triangle">
            <a:avLst>
              <a:gd fmla="val 50000" name="adj"/>
            </a:avLst>
          </a:prstGeom>
          <a:solidFill>
            <a:srgbClr val="01426A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 txBox="1"/>
          <p:nvPr>
            <p:ph idx="1" type="body"/>
          </p:nvPr>
        </p:nvSpPr>
        <p:spPr>
          <a:xfrm>
            <a:off x="878150" y="1027950"/>
            <a:ext cx="7962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13" name="Shape 313"/>
          <p:cNvSpPr txBox="1"/>
          <p:nvPr>
            <p:ph type="title"/>
          </p:nvPr>
        </p:nvSpPr>
        <p:spPr>
          <a:xfrm>
            <a:off x="869700" y="216425"/>
            <a:ext cx="7962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800"/>
              <a:t>CLOSING: THANK YOU! 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Shape 318"/>
          <p:cNvSpPr txBox="1"/>
          <p:nvPr>
            <p:ph type="title"/>
          </p:nvPr>
        </p:nvSpPr>
        <p:spPr>
          <a:xfrm>
            <a:off x="869700" y="216425"/>
            <a:ext cx="7962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800"/>
              <a:t>HOOK</a:t>
            </a:r>
          </a:p>
        </p:txBody>
      </p:sp>
      <p:sp>
        <p:nvSpPr>
          <p:cNvPr descr="Jessica McKellar (https://twitter.com/jessicamckellar) shares her thoughts on the power of programming and why everyone should learn to code.  For more information about Puget Sound Python, check out meetup.com/PSPPython/. And be sure to follow along on the rest of our #HelloWorld Tour!" id="319" name="Shape 319" title="#HelloWorld 2016 - Puget Sound Python with Jessica McKellar">
            <a:hlinkClick r:id="rId3"/>
          </p:cNvPr>
          <p:cNvSpPr/>
          <p:nvPr/>
        </p:nvSpPr>
        <p:spPr>
          <a:xfrm>
            <a:off x="4483775" y="857250"/>
            <a:ext cx="4572000" cy="3429000"/>
          </a:xfrm>
          <a:prstGeom prst="rect">
            <a:avLst/>
          </a:prstGeom>
          <a:blipFill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20" name="Shape 320"/>
          <p:cNvSpPr txBox="1"/>
          <p:nvPr>
            <p:ph idx="1" type="body"/>
          </p:nvPr>
        </p:nvSpPr>
        <p:spPr>
          <a:xfrm>
            <a:off x="878150" y="1027950"/>
            <a:ext cx="37641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Jessica McKeller</a:t>
            </a:r>
          </a:p>
          <a:p>
            <a: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Director of Python Software Foundation</a:t>
            </a: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" sz="2400"/>
              <a:t>Why does she love Python?</a:t>
            </a: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" sz="2400"/>
              <a:t>Why does she love programming in general?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Shape 325"/>
          <p:cNvSpPr/>
          <p:nvPr/>
        </p:nvSpPr>
        <p:spPr>
          <a:xfrm rot="205">
            <a:off x="-772425" y="-62824"/>
            <a:ext cx="10060200" cy="958200"/>
          </a:xfrm>
          <a:prstGeom prst="rect">
            <a:avLst/>
          </a:prstGeom>
          <a:solidFill>
            <a:srgbClr val="FDDD4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26" name="Shape 326"/>
          <p:cNvSpPr/>
          <p:nvPr/>
        </p:nvSpPr>
        <p:spPr>
          <a:xfrm rot="5208990">
            <a:off x="-4688193" y="638714"/>
            <a:ext cx="9340213" cy="991521"/>
          </a:xfrm>
          <a:prstGeom prst="rect">
            <a:avLst/>
          </a:prstGeom>
          <a:solidFill>
            <a:srgbClr val="F4364C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ECE81A"/>
              </a:solidFill>
            </a:endParaRPr>
          </a:p>
        </p:txBody>
      </p:sp>
      <p:sp>
        <p:nvSpPr>
          <p:cNvPr id="327" name="Shape 327"/>
          <p:cNvSpPr txBox="1"/>
          <p:nvPr/>
        </p:nvSpPr>
        <p:spPr>
          <a:xfrm>
            <a:off x="499500" y="2350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800"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rPr>
              <a:t>Running Python Programs</a:t>
            </a:r>
          </a:p>
        </p:txBody>
      </p:sp>
      <p:sp>
        <p:nvSpPr>
          <p:cNvPr id="328" name="Shape 328"/>
          <p:cNvSpPr txBox="1"/>
          <p:nvPr/>
        </p:nvSpPr>
        <p:spPr>
          <a:xfrm>
            <a:off x="736275" y="863550"/>
            <a:ext cx="8136900" cy="33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426A"/>
              </a:buClr>
              <a:buSzPct val="100000"/>
              <a:buFont typeface="Open Sans"/>
              <a:buAutoNum type="arabicPeriod"/>
            </a:pPr>
            <a:r>
              <a:rPr lang="en" sz="2400"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rPr>
              <a:t>Eyes closed: thumbs up/down/in between, how comfortable are you with Python syntax?</a:t>
            </a: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426A"/>
              </a:buClr>
              <a:buSzPct val="100000"/>
              <a:buFont typeface="Open Sans"/>
              <a:buAutoNum type="arabicPeriod"/>
            </a:pPr>
            <a:r>
              <a:rPr lang="en" sz="2400"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rPr>
              <a:t>How does Python make decisions?</a:t>
            </a: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426A"/>
              </a:buClr>
              <a:buSzPct val="100000"/>
              <a:buFont typeface="Open Sans"/>
              <a:buAutoNum type="arabicPeriod"/>
            </a:pPr>
            <a:r>
              <a:rPr lang="en" sz="2400"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rPr>
              <a:t>How does Python store data? Do types matter?</a:t>
            </a: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426A"/>
              </a:buClr>
              <a:buSzPct val="100000"/>
              <a:buFont typeface="Open Sans"/>
              <a:buAutoNum type="arabicPeriod"/>
            </a:pPr>
            <a:r>
              <a:rPr lang="en" sz="2400"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rPr>
              <a:t>How does Python repeat things?</a:t>
            </a:r>
          </a:p>
        </p:txBody>
      </p:sp>
      <p:pic>
        <p:nvPicPr>
          <p:cNvPr id="329" name="Shape 3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81925" y="4456624"/>
            <a:ext cx="1238178" cy="5726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0" name="Shape 330"/>
          <p:cNvGrpSpPr/>
          <p:nvPr/>
        </p:nvGrpSpPr>
        <p:grpSpPr>
          <a:xfrm>
            <a:off x="6558300" y="-23675"/>
            <a:ext cx="2178900" cy="879900"/>
            <a:chOff x="6308075" y="1565175"/>
            <a:chExt cx="2178900" cy="879900"/>
          </a:xfrm>
        </p:grpSpPr>
        <p:sp>
          <p:nvSpPr>
            <p:cNvPr id="331" name="Shape 331"/>
            <p:cNvSpPr/>
            <p:nvPr/>
          </p:nvSpPr>
          <p:spPr>
            <a:xfrm>
              <a:off x="6308075" y="1565175"/>
              <a:ext cx="2039400" cy="879900"/>
            </a:xfrm>
            <a:prstGeom prst="foldedCorner">
              <a:avLst>
                <a:gd fmla="val 16667" name="adj"/>
              </a:avLst>
            </a:prstGeom>
            <a:solidFill>
              <a:schemeClr val="lt2"/>
            </a:solidFill>
            <a:ln cap="flat" cmpd="sng" w="19050">
              <a:solidFill>
                <a:srgbClr val="01426A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2" name="Shape 332"/>
            <p:cNvSpPr txBox="1"/>
            <p:nvPr/>
          </p:nvSpPr>
          <p:spPr>
            <a:xfrm>
              <a:off x="6308075" y="1659225"/>
              <a:ext cx="2178900" cy="69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b="1" lang="en" sz="1800">
                  <a:solidFill>
                    <a:srgbClr val="01426A"/>
                  </a:solidFill>
                  <a:latin typeface="Open Sans"/>
                  <a:ea typeface="Open Sans"/>
                  <a:cs typeface="Open Sans"/>
                  <a:sym typeface="Open Sans"/>
                </a:rPr>
                <a:t>Questioning</a:t>
              </a:r>
            </a:p>
            <a:p>
              <a:pPr lvl="0" rtl="0">
                <a:spcBef>
                  <a:spcPts val="0"/>
                </a:spcBef>
                <a:buNone/>
              </a:pPr>
              <a:r>
                <a:rPr b="1" lang="en" sz="1800">
                  <a:solidFill>
                    <a:srgbClr val="01426A"/>
                  </a:solidFill>
                  <a:latin typeface="Open Sans"/>
                  <a:ea typeface="Open Sans"/>
                  <a:cs typeface="Open Sans"/>
                  <a:sym typeface="Open Sans"/>
                </a:rPr>
                <a:t>Techniques</a:t>
              </a:r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Shape 337"/>
          <p:cNvSpPr/>
          <p:nvPr/>
        </p:nvSpPr>
        <p:spPr>
          <a:xfrm rot="205">
            <a:off x="-772425" y="-62824"/>
            <a:ext cx="10060200" cy="958200"/>
          </a:xfrm>
          <a:prstGeom prst="rect">
            <a:avLst/>
          </a:prstGeom>
          <a:solidFill>
            <a:srgbClr val="FDDD4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38" name="Shape 338"/>
          <p:cNvSpPr/>
          <p:nvPr/>
        </p:nvSpPr>
        <p:spPr>
          <a:xfrm rot="5208990">
            <a:off x="-4688193" y="638714"/>
            <a:ext cx="9340213" cy="991521"/>
          </a:xfrm>
          <a:prstGeom prst="rect">
            <a:avLst/>
          </a:prstGeom>
          <a:solidFill>
            <a:srgbClr val="F4364C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ECE81A"/>
              </a:solidFill>
            </a:endParaRPr>
          </a:p>
        </p:txBody>
      </p:sp>
      <p:sp>
        <p:nvSpPr>
          <p:cNvPr id="339" name="Shape 339"/>
          <p:cNvSpPr txBox="1"/>
          <p:nvPr/>
        </p:nvSpPr>
        <p:spPr>
          <a:xfrm>
            <a:off x="499500" y="2350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800"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rPr>
              <a:t>Using the Terminal / Command Prompt</a:t>
            </a:r>
          </a:p>
        </p:txBody>
      </p:sp>
      <p:sp>
        <p:nvSpPr>
          <p:cNvPr id="340" name="Shape 340"/>
          <p:cNvSpPr txBox="1"/>
          <p:nvPr/>
        </p:nvSpPr>
        <p:spPr>
          <a:xfrm>
            <a:off x="736275" y="1040225"/>
            <a:ext cx="3915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rgbClr val="01426A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rPr>
              <a:t>Mac / Linux</a:t>
            </a: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426A"/>
              </a:buClr>
              <a:buSzPct val="100000"/>
              <a:buFont typeface="Open Sans"/>
              <a:buChar char="■"/>
            </a:pPr>
            <a:r>
              <a:rPr lang="en" sz="2400"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rPr>
              <a:t>Open Terminal</a:t>
            </a:r>
          </a:p>
        </p:txBody>
      </p:sp>
      <p:pic>
        <p:nvPicPr>
          <p:cNvPr id="341" name="Shape 3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81925" y="4456624"/>
            <a:ext cx="1238178" cy="572699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Shape 342"/>
          <p:cNvSpPr txBox="1"/>
          <p:nvPr/>
        </p:nvSpPr>
        <p:spPr>
          <a:xfrm>
            <a:off x="5044050" y="863550"/>
            <a:ext cx="3915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rgbClr val="01426A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rPr>
              <a:t>Windows</a:t>
            </a: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426A"/>
              </a:buClr>
              <a:buSzPct val="100000"/>
              <a:buFont typeface="Open Sans"/>
              <a:buChar char="■"/>
            </a:pPr>
            <a:r>
              <a:rPr lang="en" sz="2400"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rPr>
              <a:t>Open Command Prompt</a:t>
            </a: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426A"/>
              </a:buClr>
              <a:buFont typeface="Open Sans"/>
              <a:buChar char="■"/>
            </a:pPr>
            <a:r>
              <a:t/>
            </a:r>
            <a:endParaRPr sz="2400">
              <a:solidFill>
                <a:srgbClr val="01426A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43" name="Shape 343"/>
          <p:cNvPicPr preferRelativeResize="0"/>
          <p:nvPr/>
        </p:nvPicPr>
        <p:blipFill rotWithShape="1">
          <a:blip r:embed="rId4">
            <a:alphaModFix/>
          </a:blip>
          <a:srcRect b="63420" l="0" r="0" t="0"/>
          <a:stretch/>
        </p:blipFill>
        <p:spPr>
          <a:xfrm>
            <a:off x="0" y="2241676"/>
            <a:ext cx="9020100" cy="162994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7-03-06 at 6.59.22 AM.png" id="344" name="Shape 3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3850" y="4028837"/>
            <a:ext cx="7667625" cy="695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Shape 349"/>
          <p:cNvSpPr/>
          <p:nvPr/>
        </p:nvSpPr>
        <p:spPr>
          <a:xfrm rot="205">
            <a:off x="-772425" y="-62824"/>
            <a:ext cx="10060200" cy="958200"/>
          </a:xfrm>
          <a:prstGeom prst="rect">
            <a:avLst/>
          </a:prstGeom>
          <a:solidFill>
            <a:srgbClr val="FDDD4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50" name="Shape 350"/>
          <p:cNvSpPr/>
          <p:nvPr/>
        </p:nvSpPr>
        <p:spPr>
          <a:xfrm rot="5208990">
            <a:off x="-4688193" y="638714"/>
            <a:ext cx="9340213" cy="991521"/>
          </a:xfrm>
          <a:prstGeom prst="rect">
            <a:avLst/>
          </a:prstGeom>
          <a:solidFill>
            <a:srgbClr val="F4364C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ECE81A"/>
              </a:solidFill>
            </a:endParaRPr>
          </a:p>
        </p:txBody>
      </p:sp>
      <p:sp>
        <p:nvSpPr>
          <p:cNvPr id="351" name="Shape 351"/>
          <p:cNvSpPr txBox="1"/>
          <p:nvPr/>
        </p:nvSpPr>
        <p:spPr>
          <a:xfrm>
            <a:off x="499500" y="2350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800"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rPr>
              <a:t>Using the Terminal / Command Prompt</a:t>
            </a:r>
          </a:p>
        </p:txBody>
      </p:sp>
      <p:sp>
        <p:nvSpPr>
          <p:cNvPr id="352" name="Shape 352"/>
          <p:cNvSpPr txBox="1"/>
          <p:nvPr/>
        </p:nvSpPr>
        <p:spPr>
          <a:xfrm>
            <a:off x="736275" y="863550"/>
            <a:ext cx="3915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rgbClr val="01426A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rPr>
              <a:t>Mac / Linux</a:t>
            </a: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426A"/>
              </a:buClr>
              <a:buSzPct val="100000"/>
              <a:buFont typeface="Open Sans"/>
              <a:buChar char="■"/>
            </a:pPr>
            <a:r>
              <a:rPr lang="en" sz="2400"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rPr>
              <a:t>Ls - list what is here</a:t>
            </a: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426A"/>
              </a:buClr>
              <a:buSzPct val="100000"/>
              <a:buFont typeface="Open Sans"/>
              <a:buChar char="■"/>
            </a:pPr>
            <a:r>
              <a:rPr lang="en" sz="2400"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rPr>
              <a:t>Mkdir - make directory</a:t>
            </a: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426A"/>
              </a:buClr>
              <a:buSzPct val="100000"/>
              <a:buFont typeface="Open Sans"/>
              <a:buChar char="■"/>
            </a:pPr>
            <a:r>
              <a:rPr lang="en" sz="2400"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rPr>
              <a:t>Cd - call directory </a:t>
            </a:r>
          </a:p>
        </p:txBody>
      </p:sp>
      <p:pic>
        <p:nvPicPr>
          <p:cNvPr id="353" name="Shape 3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81925" y="4456624"/>
            <a:ext cx="1238178" cy="572699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Shape 354"/>
          <p:cNvSpPr txBox="1"/>
          <p:nvPr/>
        </p:nvSpPr>
        <p:spPr>
          <a:xfrm>
            <a:off x="5044050" y="863550"/>
            <a:ext cx="3915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rgbClr val="01426A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rPr>
              <a:t>Windows</a:t>
            </a: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426A"/>
              </a:buClr>
              <a:buSzPct val="100000"/>
              <a:buFont typeface="Open Sans"/>
              <a:buChar char="■"/>
            </a:pPr>
            <a:r>
              <a:rPr lang="en" sz="2400"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rPr>
              <a:t>Dir - list what is here</a:t>
            </a: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426A"/>
              </a:buClr>
              <a:buSzPct val="100000"/>
              <a:buFont typeface="Open Sans"/>
              <a:buChar char="■"/>
            </a:pPr>
            <a:r>
              <a:rPr lang="en" sz="2400"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rPr>
              <a:t>Mkdir - make directory</a:t>
            </a: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426A"/>
              </a:buClr>
              <a:buSzPct val="100000"/>
              <a:buFont typeface="Open Sans"/>
              <a:buChar char="■"/>
            </a:pPr>
            <a:r>
              <a:rPr lang="en" sz="2400"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rPr>
              <a:t>Cd - call directory </a:t>
            </a:r>
          </a:p>
        </p:txBody>
      </p:sp>
      <p:pic>
        <p:nvPicPr>
          <p:cNvPr descr="Screen Shot 2017-03-06 at 7.45.37 AM.png" id="355" name="Shape 3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91071" y="3397350"/>
            <a:ext cx="7337457" cy="95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Shape 360"/>
          <p:cNvSpPr/>
          <p:nvPr/>
        </p:nvSpPr>
        <p:spPr>
          <a:xfrm rot="205">
            <a:off x="-772425" y="-62824"/>
            <a:ext cx="10060200" cy="958200"/>
          </a:xfrm>
          <a:prstGeom prst="rect">
            <a:avLst/>
          </a:prstGeom>
          <a:solidFill>
            <a:srgbClr val="FDDD4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61" name="Shape 361"/>
          <p:cNvSpPr/>
          <p:nvPr/>
        </p:nvSpPr>
        <p:spPr>
          <a:xfrm rot="5208990">
            <a:off x="-4688193" y="638714"/>
            <a:ext cx="9340213" cy="991521"/>
          </a:xfrm>
          <a:prstGeom prst="rect">
            <a:avLst/>
          </a:prstGeom>
          <a:solidFill>
            <a:srgbClr val="F4364C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ECE81A"/>
              </a:solidFill>
            </a:endParaRPr>
          </a:p>
        </p:txBody>
      </p:sp>
      <p:sp>
        <p:nvSpPr>
          <p:cNvPr id="362" name="Shape 362"/>
          <p:cNvSpPr txBox="1"/>
          <p:nvPr/>
        </p:nvSpPr>
        <p:spPr>
          <a:xfrm>
            <a:off x="499500" y="2350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800"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rPr>
              <a:t>Running Python Programs</a:t>
            </a:r>
          </a:p>
        </p:txBody>
      </p:sp>
      <p:sp>
        <p:nvSpPr>
          <p:cNvPr id="363" name="Shape 363"/>
          <p:cNvSpPr txBox="1"/>
          <p:nvPr/>
        </p:nvSpPr>
        <p:spPr>
          <a:xfrm>
            <a:off x="736275" y="863550"/>
            <a:ext cx="8136900" cy="33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426A"/>
              </a:buClr>
              <a:buSzPct val="100000"/>
              <a:buFont typeface="Open Sans"/>
              <a:buAutoNum type="arabicPeriod"/>
            </a:pPr>
            <a:r>
              <a:rPr lang="en" sz="2400"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rPr>
              <a:t>Create a file in a text editor of your choosing</a:t>
            </a: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426A"/>
              </a:buClr>
              <a:buSzPct val="100000"/>
              <a:buFont typeface="Open Sans"/>
              <a:buAutoNum type="arabicPeriod"/>
            </a:pPr>
            <a:r>
              <a:rPr lang="en" sz="2400"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rPr>
              <a:t>Write the following in your text editor:</a:t>
            </a:r>
          </a:p>
          <a:p>
            <a: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426A"/>
              </a:buClr>
              <a:buSzPct val="100000"/>
              <a:buFont typeface="Courier New"/>
              <a:buAutoNum type="alphaLcPeriod"/>
            </a:pPr>
            <a:r>
              <a:rPr lang="en" sz="2400">
                <a:solidFill>
                  <a:srgbClr val="01426A"/>
                </a:solidFill>
                <a:latin typeface="Courier New"/>
                <a:ea typeface="Courier New"/>
                <a:cs typeface="Courier New"/>
                <a:sym typeface="Courier New"/>
              </a:rPr>
              <a:t>print(“Hello World”)</a:t>
            </a: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426A"/>
              </a:buClr>
              <a:buSzPct val="100000"/>
              <a:buFont typeface="Open Sans"/>
              <a:buAutoNum type="arabicPeriod"/>
            </a:pPr>
            <a:r>
              <a:rPr lang="en" sz="2400"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rPr>
              <a:t>Save the file to your Desktop as </a:t>
            </a:r>
            <a:r>
              <a:rPr lang="en" sz="2400">
                <a:solidFill>
                  <a:srgbClr val="F4364C"/>
                </a:solidFill>
                <a:latin typeface="Open Sans"/>
                <a:ea typeface="Open Sans"/>
                <a:cs typeface="Open Sans"/>
                <a:sym typeface="Open Sans"/>
              </a:rPr>
              <a:t>GWCtest.py</a:t>
            </a: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426A"/>
              </a:buClr>
              <a:buSzPct val="100000"/>
              <a:buFont typeface="Open Sans"/>
              <a:buAutoNum type="arabicPeriod"/>
            </a:pPr>
            <a:r>
              <a:rPr lang="en" sz="2400"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rPr>
              <a:t>Open your Command Line or Terminal</a:t>
            </a: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426A"/>
              </a:buClr>
              <a:buSzPct val="100000"/>
              <a:buFont typeface="Open Sans"/>
              <a:buAutoNum type="arabicPeriod"/>
            </a:pPr>
            <a:r>
              <a:rPr lang="en" sz="2400"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rPr>
              <a:t>Call your Desktop from the command line or terminal</a:t>
            </a:r>
          </a:p>
          <a:p>
            <a: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426A"/>
              </a:buClr>
              <a:buSzPct val="100000"/>
              <a:buFont typeface="Courier New"/>
              <a:buAutoNum type="alphaLcPeriod"/>
            </a:pPr>
            <a:r>
              <a:rPr lang="en" sz="2400">
                <a:solidFill>
                  <a:srgbClr val="01426A"/>
                </a:solidFill>
                <a:latin typeface="Courier New"/>
                <a:ea typeface="Courier New"/>
                <a:cs typeface="Courier New"/>
                <a:sym typeface="Courier New"/>
              </a:rPr>
              <a:t>cd Desktop</a:t>
            </a: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426A"/>
              </a:buClr>
              <a:buSzPct val="100000"/>
              <a:buFont typeface="Open Sans"/>
              <a:buAutoNum type="arabicPeriod"/>
            </a:pPr>
            <a:r>
              <a:rPr lang="en" sz="2400"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rPr>
              <a:t>Run the python program</a:t>
            </a:r>
          </a:p>
          <a:p>
            <a: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426A"/>
              </a:buClr>
              <a:buSzPct val="100000"/>
              <a:buFont typeface="Courier New"/>
              <a:buAutoNum type="alphaLcPeriod"/>
            </a:pPr>
            <a:r>
              <a:rPr lang="en" sz="2400">
                <a:solidFill>
                  <a:srgbClr val="01426A"/>
                </a:solidFill>
                <a:latin typeface="Courier New"/>
                <a:ea typeface="Courier New"/>
                <a:cs typeface="Courier New"/>
                <a:sym typeface="Courier New"/>
              </a:rPr>
              <a:t>python3 GWCtest.py</a:t>
            </a: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426A"/>
              </a:buClr>
              <a:buSzPct val="100000"/>
              <a:buFont typeface="Open Sans"/>
              <a:buAutoNum type="arabicPeriod"/>
            </a:pPr>
            <a:r>
              <a:rPr lang="en" sz="2400"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rPr>
              <a:t>Hello World should print to your screen</a:t>
            </a:r>
          </a:p>
        </p:txBody>
      </p:sp>
      <p:pic>
        <p:nvPicPr>
          <p:cNvPr id="364" name="Shape 3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81925" y="4456624"/>
            <a:ext cx="1238178" cy="572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Shape 369"/>
          <p:cNvSpPr/>
          <p:nvPr/>
        </p:nvSpPr>
        <p:spPr>
          <a:xfrm rot="205">
            <a:off x="-772425" y="-62824"/>
            <a:ext cx="10060200" cy="958200"/>
          </a:xfrm>
          <a:prstGeom prst="rect">
            <a:avLst/>
          </a:prstGeom>
          <a:solidFill>
            <a:srgbClr val="FDDD4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0" name="Shape 370"/>
          <p:cNvSpPr/>
          <p:nvPr/>
        </p:nvSpPr>
        <p:spPr>
          <a:xfrm rot="5208990">
            <a:off x="-4688193" y="638714"/>
            <a:ext cx="9340213" cy="991521"/>
          </a:xfrm>
          <a:prstGeom prst="rect">
            <a:avLst/>
          </a:prstGeom>
          <a:solidFill>
            <a:srgbClr val="F4364C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ECE81A"/>
              </a:solidFill>
            </a:endParaRPr>
          </a:p>
        </p:txBody>
      </p:sp>
      <p:sp>
        <p:nvSpPr>
          <p:cNvPr id="371" name="Shape 371"/>
          <p:cNvSpPr txBox="1"/>
          <p:nvPr/>
        </p:nvSpPr>
        <p:spPr>
          <a:xfrm>
            <a:off x="499500" y="2350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800"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rPr>
              <a:t>Running Python Programs</a:t>
            </a:r>
          </a:p>
        </p:txBody>
      </p:sp>
      <p:sp>
        <p:nvSpPr>
          <p:cNvPr id="372" name="Shape 372"/>
          <p:cNvSpPr txBox="1"/>
          <p:nvPr/>
        </p:nvSpPr>
        <p:spPr>
          <a:xfrm>
            <a:off x="736275" y="863550"/>
            <a:ext cx="8136900" cy="33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426A"/>
              </a:buClr>
              <a:buSzPct val="100000"/>
              <a:buFont typeface="Open Sans"/>
              <a:buAutoNum type="arabicPeriod"/>
            </a:pPr>
            <a:r>
              <a:rPr lang="en" sz="2400"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rPr>
              <a:t>Eyes closed: thumbs up/down/in between, how comfortable are you with the command prompt</a:t>
            </a: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426A"/>
              </a:buClr>
              <a:buSzPct val="100000"/>
              <a:buFont typeface="Open Sans"/>
              <a:buAutoNum type="arabicPeriod"/>
            </a:pPr>
            <a:r>
              <a:rPr lang="en" sz="2400"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rPr>
              <a:t>What is a “directory”?</a:t>
            </a: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426A"/>
              </a:buClr>
              <a:buSzPct val="100000"/>
              <a:buFont typeface="Open Sans"/>
              <a:buAutoNum type="arabicPeriod"/>
            </a:pPr>
            <a:r>
              <a:rPr lang="en" sz="2400"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rPr>
              <a:t>How can you tell what directory you’re in?</a:t>
            </a: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426A"/>
              </a:buClr>
              <a:buSzPct val="100000"/>
              <a:buFont typeface="Open Sans"/>
              <a:buAutoNum type="arabicPeriod"/>
            </a:pPr>
            <a:r>
              <a:rPr lang="en" sz="2400"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rPr>
              <a:t>How can you change directories?</a:t>
            </a:r>
          </a:p>
        </p:txBody>
      </p:sp>
      <p:pic>
        <p:nvPicPr>
          <p:cNvPr id="373" name="Shape 3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81925" y="4456624"/>
            <a:ext cx="1238178" cy="5726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4" name="Shape 374"/>
          <p:cNvGrpSpPr/>
          <p:nvPr/>
        </p:nvGrpSpPr>
        <p:grpSpPr>
          <a:xfrm>
            <a:off x="6558300" y="-23675"/>
            <a:ext cx="2178900" cy="879900"/>
            <a:chOff x="6308075" y="1565175"/>
            <a:chExt cx="2178900" cy="879900"/>
          </a:xfrm>
        </p:grpSpPr>
        <p:sp>
          <p:nvSpPr>
            <p:cNvPr id="375" name="Shape 375"/>
            <p:cNvSpPr/>
            <p:nvPr/>
          </p:nvSpPr>
          <p:spPr>
            <a:xfrm>
              <a:off x="6308075" y="1565175"/>
              <a:ext cx="2039400" cy="879900"/>
            </a:xfrm>
            <a:prstGeom prst="foldedCorner">
              <a:avLst>
                <a:gd fmla="val 16667" name="adj"/>
              </a:avLst>
            </a:prstGeom>
            <a:solidFill>
              <a:schemeClr val="lt2"/>
            </a:solidFill>
            <a:ln cap="flat" cmpd="sng" w="19050">
              <a:solidFill>
                <a:srgbClr val="01426A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6" name="Shape 376"/>
            <p:cNvSpPr txBox="1"/>
            <p:nvPr/>
          </p:nvSpPr>
          <p:spPr>
            <a:xfrm>
              <a:off x="6308075" y="1659225"/>
              <a:ext cx="2178900" cy="69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b="1" lang="en" sz="1800">
                  <a:solidFill>
                    <a:srgbClr val="01426A"/>
                  </a:solidFill>
                  <a:latin typeface="Open Sans"/>
                  <a:ea typeface="Open Sans"/>
                  <a:cs typeface="Open Sans"/>
                  <a:sym typeface="Open Sans"/>
                </a:rPr>
                <a:t>Questioning</a:t>
              </a:r>
            </a:p>
            <a:p>
              <a:pPr lvl="0" rtl="0">
                <a:spcBef>
                  <a:spcPts val="0"/>
                </a:spcBef>
                <a:buNone/>
              </a:pPr>
              <a:r>
                <a:rPr b="1" lang="en" sz="1800">
                  <a:solidFill>
                    <a:srgbClr val="01426A"/>
                  </a:solidFill>
                  <a:latin typeface="Open Sans"/>
                  <a:ea typeface="Open Sans"/>
                  <a:cs typeface="Open Sans"/>
                  <a:sym typeface="Open Sans"/>
                </a:rPr>
                <a:t>Techniques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 txBox="1"/>
          <p:nvPr>
            <p:ph idx="1" type="body"/>
          </p:nvPr>
        </p:nvSpPr>
        <p:spPr>
          <a:xfrm>
            <a:off x="878150" y="1027950"/>
            <a:ext cx="7962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b="1" i="1" lang="en" sz="2400"/>
              <a:t>By the end of this session, GTWBAT:</a:t>
            </a:r>
          </a:p>
          <a:p>
            <a: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" sz="2400"/>
              <a:t>Write a program in Python that:</a:t>
            </a:r>
          </a:p>
          <a:p>
            <a: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" sz="2400"/>
              <a:t>Iterates through a list</a:t>
            </a:r>
          </a:p>
          <a:p>
            <a: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" sz="2400"/>
              <a:t>Uses conditionals</a:t>
            </a:r>
          </a:p>
          <a:p>
            <a: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" sz="2400"/>
              <a:t>Reads in and saves an image</a:t>
            </a: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" sz="2400"/>
              <a:t>Scaffold a project with students</a:t>
            </a:r>
          </a:p>
        </p:txBody>
      </p:sp>
      <p:sp>
        <p:nvSpPr>
          <p:cNvPr id="139" name="Shape 139"/>
          <p:cNvSpPr txBox="1"/>
          <p:nvPr>
            <p:ph type="title"/>
          </p:nvPr>
        </p:nvSpPr>
        <p:spPr>
          <a:xfrm>
            <a:off x="869700" y="216425"/>
            <a:ext cx="7962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800"/>
              <a:t>OBJECTIVES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/>
          <p:nvPr/>
        </p:nvSpPr>
        <p:spPr>
          <a:xfrm rot="205">
            <a:off x="-772425" y="-17949"/>
            <a:ext cx="10060200" cy="913200"/>
          </a:xfrm>
          <a:prstGeom prst="rect">
            <a:avLst/>
          </a:prstGeom>
          <a:solidFill>
            <a:srgbClr val="FDDD4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5" name="Shape 145"/>
          <p:cNvSpPr/>
          <p:nvPr/>
        </p:nvSpPr>
        <p:spPr>
          <a:xfrm rot="5208990">
            <a:off x="-4688193" y="638714"/>
            <a:ext cx="9340213" cy="991521"/>
          </a:xfrm>
          <a:prstGeom prst="rect">
            <a:avLst/>
          </a:prstGeom>
          <a:solidFill>
            <a:srgbClr val="F4364C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ECE81A"/>
              </a:solidFill>
            </a:endParaRPr>
          </a:p>
        </p:txBody>
      </p:sp>
      <p:sp>
        <p:nvSpPr>
          <p:cNvPr id="146" name="Shape 146"/>
          <p:cNvSpPr txBox="1"/>
          <p:nvPr/>
        </p:nvSpPr>
        <p:spPr>
          <a:xfrm>
            <a:off x="499500" y="2350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800"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rPr>
              <a:t>Teaching Move</a:t>
            </a:r>
          </a:p>
        </p:txBody>
      </p:sp>
      <p:sp>
        <p:nvSpPr>
          <p:cNvPr id="147" name="Shape 147"/>
          <p:cNvSpPr txBox="1"/>
          <p:nvPr/>
        </p:nvSpPr>
        <p:spPr>
          <a:xfrm>
            <a:off x="736275" y="1040225"/>
            <a:ext cx="50190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rtl="0">
              <a:spcBef>
                <a:spcPts val="0"/>
              </a:spcBef>
              <a:buClr>
                <a:srgbClr val="01426A"/>
              </a:buClr>
              <a:buSzPct val="100000"/>
              <a:buFont typeface="Open Sans"/>
              <a:buChar char="■"/>
            </a:pPr>
            <a:r>
              <a:rPr b="1" lang="en" sz="2400"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rPr>
              <a:t>Questioning Techniques</a:t>
            </a:r>
          </a:p>
          <a:p>
            <a:pPr indent="-381000" lvl="1" marL="914400" rtl="0">
              <a:spcBef>
                <a:spcPts val="0"/>
              </a:spcBef>
              <a:buClr>
                <a:srgbClr val="01426A"/>
              </a:buClr>
              <a:buSzPct val="100000"/>
              <a:buFont typeface="Open Sans"/>
              <a:buChar char="○"/>
            </a:pPr>
            <a:r>
              <a:rPr i="1" lang="en" sz="2400"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rPr>
              <a:t>Using questions to check for understanding. Generally these are pre-planned and range in level of prompting necessary. </a:t>
            </a:r>
          </a:p>
        </p:txBody>
      </p:sp>
      <p:pic>
        <p:nvPicPr>
          <p:cNvPr id="148" name="Shape 1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81925" y="4456624"/>
            <a:ext cx="1238178" cy="572699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Shape 149"/>
          <p:cNvSpPr txBox="1"/>
          <p:nvPr/>
        </p:nvSpPr>
        <p:spPr>
          <a:xfrm>
            <a:off x="6308075" y="2657650"/>
            <a:ext cx="2178900" cy="69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rPr>
              <a:t>Remember: when we use it, you’ll see this icon on the slide!</a:t>
            </a:r>
          </a:p>
        </p:txBody>
      </p:sp>
      <p:grpSp>
        <p:nvGrpSpPr>
          <p:cNvPr id="150" name="Shape 150"/>
          <p:cNvGrpSpPr/>
          <p:nvPr/>
        </p:nvGrpSpPr>
        <p:grpSpPr>
          <a:xfrm>
            <a:off x="6308075" y="1565175"/>
            <a:ext cx="2178900" cy="879900"/>
            <a:chOff x="6308075" y="1565175"/>
            <a:chExt cx="2178900" cy="879900"/>
          </a:xfrm>
        </p:grpSpPr>
        <p:sp>
          <p:nvSpPr>
            <p:cNvPr id="151" name="Shape 151"/>
            <p:cNvSpPr/>
            <p:nvPr/>
          </p:nvSpPr>
          <p:spPr>
            <a:xfrm>
              <a:off x="6308075" y="1565175"/>
              <a:ext cx="2039400" cy="879900"/>
            </a:xfrm>
            <a:prstGeom prst="foldedCorner">
              <a:avLst>
                <a:gd fmla="val 16667" name="adj"/>
              </a:avLst>
            </a:prstGeom>
            <a:solidFill>
              <a:schemeClr val="lt2"/>
            </a:solidFill>
            <a:ln cap="flat" cmpd="sng" w="19050">
              <a:solidFill>
                <a:srgbClr val="01426A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2" name="Shape 152"/>
            <p:cNvSpPr txBox="1"/>
            <p:nvPr/>
          </p:nvSpPr>
          <p:spPr>
            <a:xfrm>
              <a:off x="6308075" y="1659225"/>
              <a:ext cx="2178900" cy="69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rPr b="1" lang="en" sz="1800">
                  <a:solidFill>
                    <a:srgbClr val="01426A"/>
                  </a:solidFill>
                  <a:latin typeface="Open Sans"/>
                  <a:ea typeface="Open Sans"/>
                  <a:cs typeface="Open Sans"/>
                  <a:sym typeface="Open Sans"/>
                </a:rPr>
                <a:t>Questioning</a:t>
              </a:r>
            </a:p>
            <a:p>
              <a:pPr lvl="0" rtl="0">
                <a:spcBef>
                  <a:spcPts val="0"/>
                </a:spcBef>
                <a:buNone/>
              </a:pPr>
              <a:r>
                <a:rPr b="1" lang="en" sz="1800">
                  <a:solidFill>
                    <a:srgbClr val="01426A"/>
                  </a:solidFill>
                  <a:latin typeface="Open Sans"/>
                  <a:ea typeface="Open Sans"/>
                  <a:cs typeface="Open Sans"/>
                  <a:sym typeface="Open Sans"/>
                </a:rPr>
                <a:t>Techniques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/>
        </p:nvSpPr>
        <p:spPr>
          <a:xfrm rot="205">
            <a:off x="-772425" y="-62824"/>
            <a:ext cx="10060200" cy="958200"/>
          </a:xfrm>
          <a:prstGeom prst="rect">
            <a:avLst/>
          </a:prstGeom>
          <a:solidFill>
            <a:srgbClr val="FDDD4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8" name="Shape 158"/>
          <p:cNvSpPr/>
          <p:nvPr/>
        </p:nvSpPr>
        <p:spPr>
          <a:xfrm rot="5208990">
            <a:off x="-4688193" y="638714"/>
            <a:ext cx="9340213" cy="991521"/>
          </a:xfrm>
          <a:prstGeom prst="rect">
            <a:avLst/>
          </a:prstGeom>
          <a:solidFill>
            <a:srgbClr val="F4364C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ECE81A"/>
              </a:solidFill>
            </a:endParaRPr>
          </a:p>
        </p:txBody>
      </p:sp>
      <p:sp>
        <p:nvSpPr>
          <p:cNvPr id="159" name="Shape 159"/>
          <p:cNvSpPr txBox="1"/>
          <p:nvPr/>
        </p:nvSpPr>
        <p:spPr>
          <a:xfrm>
            <a:off x="499500" y="2350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800"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rPr>
              <a:t>CONTENT IN CONTEXT</a:t>
            </a:r>
          </a:p>
        </p:txBody>
      </p:sp>
      <p:pic>
        <p:nvPicPr>
          <p:cNvPr id="160" name="Shape 1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81925" y="4456624"/>
            <a:ext cx="1238178" cy="572699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Shape 161"/>
          <p:cNvSpPr/>
          <p:nvPr/>
        </p:nvSpPr>
        <p:spPr>
          <a:xfrm>
            <a:off x="906950" y="1205250"/>
            <a:ext cx="2094600" cy="1590900"/>
          </a:xfrm>
          <a:prstGeom prst="homePlate">
            <a:avLst>
              <a:gd fmla="val 36114" name="adj"/>
            </a:avLst>
          </a:prstGeom>
          <a:solidFill>
            <a:schemeClr val="lt2"/>
          </a:solidFill>
          <a:ln cap="flat" cmpd="sng" w="19050">
            <a:solidFill>
              <a:srgbClr val="01426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rPr>
              <a:t>Unit 1: </a:t>
            </a:r>
            <a:r>
              <a:rPr lang="en"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rPr>
              <a:t>Fundamentals</a:t>
            </a:r>
          </a:p>
        </p:txBody>
      </p:sp>
      <p:sp>
        <p:nvSpPr>
          <p:cNvPr id="162" name="Shape 162"/>
          <p:cNvSpPr/>
          <p:nvPr/>
        </p:nvSpPr>
        <p:spPr>
          <a:xfrm>
            <a:off x="2571775" y="1216800"/>
            <a:ext cx="2413800" cy="1590900"/>
          </a:xfrm>
          <a:prstGeom prst="chevron">
            <a:avLst>
              <a:gd fmla="val 36669" name="adj"/>
            </a:avLst>
          </a:prstGeom>
          <a:solidFill>
            <a:schemeClr val="lt2"/>
          </a:solidFill>
          <a:ln cap="flat" cmpd="sng" w="19050">
            <a:solidFill>
              <a:srgbClr val="01426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b="1" lang="en"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rPr>
              <a:t>Unit 2: </a:t>
            </a:r>
            <a:r>
              <a:rPr lang="en"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rPr>
              <a:t>Applications</a:t>
            </a:r>
          </a:p>
        </p:txBody>
      </p:sp>
      <p:sp>
        <p:nvSpPr>
          <p:cNvPr id="163" name="Shape 163"/>
          <p:cNvSpPr/>
          <p:nvPr/>
        </p:nvSpPr>
        <p:spPr>
          <a:xfrm>
            <a:off x="4553575" y="1216800"/>
            <a:ext cx="2413800" cy="1590900"/>
          </a:xfrm>
          <a:prstGeom prst="chevron">
            <a:avLst>
              <a:gd fmla="val 36669" name="adj"/>
            </a:avLst>
          </a:prstGeom>
          <a:solidFill>
            <a:schemeClr val="lt2"/>
          </a:solidFill>
          <a:ln cap="flat" cmpd="sng" w="19050">
            <a:solidFill>
              <a:srgbClr val="01426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rPr>
              <a:t>Unit 3: </a:t>
            </a:r>
            <a:r>
              <a:rPr lang="en"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rPr>
              <a:t>Advanced Topics</a:t>
            </a:r>
          </a:p>
        </p:txBody>
      </p:sp>
      <p:sp>
        <p:nvSpPr>
          <p:cNvPr id="164" name="Shape 164"/>
          <p:cNvSpPr/>
          <p:nvPr/>
        </p:nvSpPr>
        <p:spPr>
          <a:xfrm>
            <a:off x="6545775" y="1216800"/>
            <a:ext cx="2413800" cy="1590900"/>
          </a:xfrm>
          <a:prstGeom prst="chevron">
            <a:avLst>
              <a:gd fmla="val 36669" name="adj"/>
            </a:avLst>
          </a:prstGeom>
          <a:solidFill>
            <a:schemeClr val="lt2"/>
          </a:solidFill>
          <a:ln cap="flat" cmpd="sng" w="19050">
            <a:solidFill>
              <a:srgbClr val="01426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rPr>
              <a:t>Unit 4: 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rPr>
              <a:t>Final Projects</a:t>
            </a:r>
          </a:p>
        </p:txBody>
      </p:sp>
      <p:sp>
        <p:nvSpPr>
          <p:cNvPr id="165" name="Shape 165"/>
          <p:cNvSpPr/>
          <p:nvPr/>
        </p:nvSpPr>
        <p:spPr>
          <a:xfrm>
            <a:off x="1577450" y="3193700"/>
            <a:ext cx="4929000" cy="1433100"/>
          </a:xfrm>
          <a:prstGeom prst="wedgeRectCallout">
            <a:avLst>
              <a:gd fmla="val -40075" name="adj1"/>
              <a:gd fmla="val -79495" name="adj2"/>
            </a:avLst>
          </a:prstGeom>
          <a:noFill/>
          <a:ln cap="flat" cmpd="sng" w="38100">
            <a:solidFill>
              <a:srgbClr val="FDDD4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indent="-228600" lvl="0" marL="457200">
              <a:spcBef>
                <a:spcPts val="0"/>
              </a:spcBef>
              <a:buClr>
                <a:srgbClr val="01426A"/>
              </a:buClr>
              <a:buFont typeface="Open Sans"/>
              <a:buChar char="●"/>
            </a:pPr>
            <a:r>
              <a:rPr b="1" lang="en"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rPr>
              <a:t>When?: </a:t>
            </a:r>
            <a:r>
              <a:rPr lang="en"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rPr>
              <a:t>Week 2 </a:t>
            </a:r>
          </a:p>
          <a:p>
            <a:pPr indent="-228600" lvl="0" marL="457200" rtl="0">
              <a:spcBef>
                <a:spcPts val="0"/>
              </a:spcBef>
              <a:buClr>
                <a:srgbClr val="01426A"/>
              </a:buClr>
              <a:buFont typeface="Open Sans"/>
              <a:buChar char="●"/>
            </a:pPr>
            <a:r>
              <a:rPr b="1" lang="en"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rPr>
              <a:t>Why?: </a:t>
            </a:r>
            <a:r>
              <a:rPr lang="en"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rPr>
              <a:t>Python is a commonly used language with fairly easy syntax. </a:t>
            </a:r>
          </a:p>
          <a:p>
            <a:pPr indent="-228600" lvl="0" marL="457200">
              <a:spcBef>
                <a:spcPts val="0"/>
              </a:spcBef>
              <a:buClr>
                <a:srgbClr val="01426A"/>
              </a:buClr>
              <a:buFont typeface="Open Sans"/>
              <a:buChar char="●"/>
            </a:pPr>
            <a:r>
              <a:rPr b="1" lang="en"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rPr>
              <a:t>Related Project?: </a:t>
            </a:r>
            <a:r>
              <a:rPr lang="en"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rPr>
              <a:t>Obamicon, Text Adventure</a:t>
            </a:r>
          </a:p>
        </p:txBody>
      </p:sp>
      <p:sp>
        <p:nvSpPr>
          <p:cNvPr id="166" name="Shape 166"/>
          <p:cNvSpPr/>
          <p:nvPr/>
        </p:nvSpPr>
        <p:spPr>
          <a:xfrm rot="-525959">
            <a:off x="1927905" y="1242830"/>
            <a:ext cx="527562" cy="449534"/>
          </a:xfrm>
          <a:prstGeom prst="star5">
            <a:avLst>
              <a:gd fmla="val 26401" name="adj"/>
              <a:gd fmla="val 105146" name="hf"/>
              <a:gd fmla="val 110557" name="vf"/>
            </a:avLst>
          </a:prstGeom>
          <a:solidFill>
            <a:srgbClr val="FDDD41"/>
          </a:solidFill>
          <a:ln cap="flat" cmpd="sng" w="38100">
            <a:solidFill>
              <a:srgbClr val="01426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/>
          <p:nvPr/>
        </p:nvSpPr>
        <p:spPr>
          <a:xfrm rot="205">
            <a:off x="-772425" y="-62824"/>
            <a:ext cx="10060200" cy="958200"/>
          </a:xfrm>
          <a:prstGeom prst="rect">
            <a:avLst/>
          </a:prstGeom>
          <a:solidFill>
            <a:srgbClr val="FDDD4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2" name="Shape 172"/>
          <p:cNvSpPr/>
          <p:nvPr/>
        </p:nvSpPr>
        <p:spPr>
          <a:xfrm rot="5208990">
            <a:off x="-4688193" y="638714"/>
            <a:ext cx="9340213" cy="991521"/>
          </a:xfrm>
          <a:prstGeom prst="rect">
            <a:avLst/>
          </a:prstGeom>
          <a:solidFill>
            <a:srgbClr val="F4364C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ECE81A"/>
              </a:solidFill>
            </a:endParaRPr>
          </a:p>
        </p:txBody>
      </p:sp>
      <p:sp>
        <p:nvSpPr>
          <p:cNvPr id="173" name="Shape 173"/>
          <p:cNvSpPr txBox="1"/>
          <p:nvPr/>
        </p:nvSpPr>
        <p:spPr>
          <a:xfrm>
            <a:off x="499500" y="2350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800"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rPr>
              <a:t>CONTENT IN CONTEXT</a:t>
            </a:r>
          </a:p>
        </p:txBody>
      </p:sp>
      <p:pic>
        <p:nvPicPr>
          <p:cNvPr id="174" name="Shape 1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81925" y="4456624"/>
            <a:ext cx="1238178" cy="572699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Shape 175"/>
          <p:cNvSpPr/>
          <p:nvPr/>
        </p:nvSpPr>
        <p:spPr>
          <a:xfrm>
            <a:off x="906950" y="1205250"/>
            <a:ext cx="2094600" cy="1590900"/>
          </a:xfrm>
          <a:prstGeom prst="homePlate">
            <a:avLst>
              <a:gd fmla="val 36114" name="adj"/>
            </a:avLst>
          </a:prstGeom>
          <a:solidFill>
            <a:schemeClr val="lt2"/>
          </a:solidFill>
          <a:ln cap="flat" cmpd="sng" w="19050">
            <a:solidFill>
              <a:srgbClr val="01426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rPr>
              <a:t>Unit 1: </a:t>
            </a:r>
            <a:r>
              <a:rPr lang="en"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rPr>
              <a:t>Fundamentals</a:t>
            </a:r>
          </a:p>
        </p:txBody>
      </p:sp>
      <p:sp>
        <p:nvSpPr>
          <p:cNvPr id="176" name="Shape 176"/>
          <p:cNvSpPr/>
          <p:nvPr/>
        </p:nvSpPr>
        <p:spPr>
          <a:xfrm>
            <a:off x="2571775" y="1216800"/>
            <a:ext cx="2413800" cy="1590900"/>
          </a:xfrm>
          <a:prstGeom prst="chevron">
            <a:avLst>
              <a:gd fmla="val 36669" name="adj"/>
            </a:avLst>
          </a:prstGeom>
          <a:solidFill>
            <a:schemeClr val="lt2"/>
          </a:solidFill>
          <a:ln cap="flat" cmpd="sng" w="19050">
            <a:solidFill>
              <a:srgbClr val="01426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b="1" lang="en"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rPr>
              <a:t>Unit 2: </a:t>
            </a:r>
            <a:r>
              <a:rPr lang="en"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rPr>
              <a:t>Applications</a:t>
            </a:r>
          </a:p>
        </p:txBody>
      </p:sp>
      <p:sp>
        <p:nvSpPr>
          <p:cNvPr id="177" name="Shape 177"/>
          <p:cNvSpPr/>
          <p:nvPr/>
        </p:nvSpPr>
        <p:spPr>
          <a:xfrm>
            <a:off x="4553575" y="1216800"/>
            <a:ext cx="2413800" cy="1590900"/>
          </a:xfrm>
          <a:prstGeom prst="chevron">
            <a:avLst>
              <a:gd fmla="val 36669" name="adj"/>
            </a:avLst>
          </a:prstGeom>
          <a:solidFill>
            <a:schemeClr val="lt2"/>
          </a:solidFill>
          <a:ln cap="flat" cmpd="sng" w="19050">
            <a:solidFill>
              <a:srgbClr val="01426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rPr>
              <a:t>Unit 3: </a:t>
            </a:r>
            <a:r>
              <a:rPr lang="en"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rPr>
              <a:t>Advanced Topics</a:t>
            </a:r>
          </a:p>
        </p:txBody>
      </p:sp>
      <p:sp>
        <p:nvSpPr>
          <p:cNvPr id="178" name="Shape 178"/>
          <p:cNvSpPr/>
          <p:nvPr/>
        </p:nvSpPr>
        <p:spPr>
          <a:xfrm>
            <a:off x="6545775" y="1216800"/>
            <a:ext cx="2413800" cy="1590900"/>
          </a:xfrm>
          <a:prstGeom prst="chevron">
            <a:avLst>
              <a:gd fmla="val 36669" name="adj"/>
            </a:avLst>
          </a:prstGeom>
          <a:solidFill>
            <a:schemeClr val="lt2"/>
          </a:solidFill>
          <a:ln cap="flat" cmpd="sng" w="19050">
            <a:solidFill>
              <a:srgbClr val="01426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rPr>
              <a:t>Unit 4: 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rPr>
              <a:t>Final Projects</a:t>
            </a:r>
          </a:p>
        </p:txBody>
      </p:sp>
      <p:sp>
        <p:nvSpPr>
          <p:cNvPr id="179" name="Shape 179"/>
          <p:cNvSpPr/>
          <p:nvPr/>
        </p:nvSpPr>
        <p:spPr>
          <a:xfrm>
            <a:off x="1577450" y="3193700"/>
            <a:ext cx="4929000" cy="1433100"/>
          </a:xfrm>
          <a:prstGeom prst="wedgeRectCallout">
            <a:avLst>
              <a:gd fmla="val 162" name="adj1"/>
              <a:gd fmla="val -73676" name="adj2"/>
            </a:avLst>
          </a:prstGeom>
          <a:noFill/>
          <a:ln cap="flat" cmpd="sng" w="38100">
            <a:solidFill>
              <a:srgbClr val="FDDD4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lr>
                <a:srgbClr val="01426A"/>
              </a:buClr>
              <a:buFont typeface="Open Sans"/>
              <a:buChar char="●"/>
            </a:pPr>
            <a:r>
              <a:rPr b="1" lang="en"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rPr>
              <a:t>When?: </a:t>
            </a:r>
            <a:r>
              <a:rPr lang="en"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rPr>
              <a:t>Week 4 </a:t>
            </a:r>
          </a:p>
          <a:p>
            <a:pPr indent="-228600" lvl="0" marL="457200" rtl="0">
              <a:spcBef>
                <a:spcPts val="0"/>
              </a:spcBef>
              <a:buClr>
                <a:srgbClr val="01426A"/>
              </a:buClr>
              <a:buFont typeface="Open Sans"/>
              <a:buChar char="●"/>
            </a:pPr>
            <a:r>
              <a:rPr b="1" lang="en"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rPr>
              <a:t>Why?: </a:t>
            </a:r>
            <a:r>
              <a:rPr lang="en"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rPr>
              <a:t>Students will learn Django, a web framework written in Python, since they are already familiar with it</a:t>
            </a:r>
          </a:p>
          <a:p>
            <a:pPr indent="-228600" lvl="0" marL="457200" rtl="0">
              <a:spcBef>
                <a:spcPts val="0"/>
              </a:spcBef>
              <a:buClr>
                <a:srgbClr val="01426A"/>
              </a:buClr>
              <a:buFont typeface="Open Sans"/>
              <a:buChar char="●"/>
            </a:pPr>
            <a:r>
              <a:rPr b="1" lang="en"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rPr>
              <a:t>Related Project?: </a:t>
            </a:r>
            <a:r>
              <a:rPr lang="en"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rPr>
              <a:t>Portfolio page</a:t>
            </a:r>
          </a:p>
        </p:txBody>
      </p:sp>
      <p:sp>
        <p:nvSpPr>
          <p:cNvPr id="180" name="Shape 180"/>
          <p:cNvSpPr/>
          <p:nvPr/>
        </p:nvSpPr>
        <p:spPr>
          <a:xfrm rot="-525959">
            <a:off x="3993905" y="1254380"/>
            <a:ext cx="527562" cy="449534"/>
          </a:xfrm>
          <a:prstGeom prst="star5">
            <a:avLst>
              <a:gd fmla="val 26401" name="adj"/>
              <a:gd fmla="val 105146" name="hf"/>
              <a:gd fmla="val 110557" name="vf"/>
            </a:avLst>
          </a:prstGeom>
          <a:solidFill>
            <a:srgbClr val="FDDD41"/>
          </a:solidFill>
          <a:ln cap="flat" cmpd="sng" w="38100">
            <a:solidFill>
              <a:srgbClr val="01426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/>
          <p:nvPr/>
        </p:nvSpPr>
        <p:spPr>
          <a:xfrm rot="205">
            <a:off x="-772425" y="-62824"/>
            <a:ext cx="10060200" cy="958200"/>
          </a:xfrm>
          <a:prstGeom prst="rect">
            <a:avLst/>
          </a:prstGeom>
          <a:solidFill>
            <a:srgbClr val="FDDD4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6" name="Shape 186"/>
          <p:cNvSpPr/>
          <p:nvPr/>
        </p:nvSpPr>
        <p:spPr>
          <a:xfrm rot="5208990">
            <a:off x="-4688193" y="638714"/>
            <a:ext cx="9340213" cy="991521"/>
          </a:xfrm>
          <a:prstGeom prst="rect">
            <a:avLst/>
          </a:prstGeom>
          <a:solidFill>
            <a:srgbClr val="F4364C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ECE81A"/>
              </a:solidFill>
            </a:endParaRPr>
          </a:p>
        </p:txBody>
      </p:sp>
      <p:sp>
        <p:nvSpPr>
          <p:cNvPr id="187" name="Shape 187"/>
          <p:cNvSpPr txBox="1"/>
          <p:nvPr/>
        </p:nvSpPr>
        <p:spPr>
          <a:xfrm>
            <a:off x="499500" y="2350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800"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rPr>
              <a:t>CONTENT IN CONTEXT</a:t>
            </a:r>
          </a:p>
        </p:txBody>
      </p:sp>
      <p:pic>
        <p:nvPicPr>
          <p:cNvPr id="188" name="Shape 1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81925" y="4456624"/>
            <a:ext cx="1238178" cy="572699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Shape 189"/>
          <p:cNvSpPr/>
          <p:nvPr/>
        </p:nvSpPr>
        <p:spPr>
          <a:xfrm>
            <a:off x="906950" y="1205250"/>
            <a:ext cx="2094600" cy="1590900"/>
          </a:xfrm>
          <a:prstGeom prst="homePlate">
            <a:avLst>
              <a:gd fmla="val 36114" name="adj"/>
            </a:avLst>
          </a:prstGeom>
          <a:solidFill>
            <a:schemeClr val="lt2"/>
          </a:solidFill>
          <a:ln cap="flat" cmpd="sng" w="19050">
            <a:solidFill>
              <a:srgbClr val="01426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rPr>
              <a:t>Unit 1: </a:t>
            </a:r>
            <a:r>
              <a:rPr lang="en"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rPr>
              <a:t>Fundamentals</a:t>
            </a:r>
          </a:p>
        </p:txBody>
      </p:sp>
      <p:sp>
        <p:nvSpPr>
          <p:cNvPr id="190" name="Shape 190"/>
          <p:cNvSpPr/>
          <p:nvPr/>
        </p:nvSpPr>
        <p:spPr>
          <a:xfrm>
            <a:off x="2571775" y="1216800"/>
            <a:ext cx="2413800" cy="1590900"/>
          </a:xfrm>
          <a:prstGeom prst="chevron">
            <a:avLst>
              <a:gd fmla="val 36669" name="adj"/>
            </a:avLst>
          </a:prstGeom>
          <a:solidFill>
            <a:schemeClr val="lt2"/>
          </a:solidFill>
          <a:ln cap="flat" cmpd="sng" w="19050">
            <a:solidFill>
              <a:srgbClr val="01426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b="1" lang="en"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rPr>
              <a:t>Unit 2: </a:t>
            </a:r>
            <a:r>
              <a:rPr lang="en"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rPr>
              <a:t>Applications</a:t>
            </a:r>
          </a:p>
        </p:txBody>
      </p:sp>
      <p:sp>
        <p:nvSpPr>
          <p:cNvPr id="191" name="Shape 191"/>
          <p:cNvSpPr/>
          <p:nvPr/>
        </p:nvSpPr>
        <p:spPr>
          <a:xfrm>
            <a:off x="4553575" y="1216800"/>
            <a:ext cx="2413800" cy="1590900"/>
          </a:xfrm>
          <a:prstGeom prst="chevron">
            <a:avLst>
              <a:gd fmla="val 36669" name="adj"/>
            </a:avLst>
          </a:prstGeom>
          <a:solidFill>
            <a:schemeClr val="lt2"/>
          </a:solidFill>
          <a:ln cap="flat" cmpd="sng" w="19050">
            <a:solidFill>
              <a:srgbClr val="01426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rPr>
              <a:t>Unit 3: </a:t>
            </a:r>
            <a:r>
              <a:rPr lang="en"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rPr>
              <a:t>Advanced Topics</a:t>
            </a:r>
          </a:p>
        </p:txBody>
      </p:sp>
      <p:sp>
        <p:nvSpPr>
          <p:cNvPr id="192" name="Shape 192"/>
          <p:cNvSpPr/>
          <p:nvPr/>
        </p:nvSpPr>
        <p:spPr>
          <a:xfrm>
            <a:off x="6545775" y="1216800"/>
            <a:ext cx="2413800" cy="1590900"/>
          </a:xfrm>
          <a:prstGeom prst="chevron">
            <a:avLst>
              <a:gd fmla="val 36669" name="adj"/>
            </a:avLst>
          </a:prstGeom>
          <a:solidFill>
            <a:schemeClr val="lt2"/>
          </a:solidFill>
          <a:ln cap="flat" cmpd="sng" w="19050">
            <a:solidFill>
              <a:srgbClr val="01426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rPr>
              <a:t>Unit 4: 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rPr>
              <a:t>Final Projects</a:t>
            </a:r>
          </a:p>
        </p:txBody>
      </p:sp>
      <p:sp>
        <p:nvSpPr>
          <p:cNvPr id="193" name="Shape 193"/>
          <p:cNvSpPr/>
          <p:nvPr/>
        </p:nvSpPr>
        <p:spPr>
          <a:xfrm>
            <a:off x="1549650" y="3216800"/>
            <a:ext cx="4929000" cy="1433100"/>
          </a:xfrm>
          <a:prstGeom prst="wedgeRectCallout">
            <a:avLst>
              <a:gd fmla="val 29117" name="adj1"/>
              <a:gd fmla="val -82400" name="adj2"/>
            </a:avLst>
          </a:prstGeom>
          <a:noFill/>
          <a:ln cap="flat" cmpd="sng" w="38100">
            <a:solidFill>
              <a:srgbClr val="FDDD4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lr>
                <a:srgbClr val="01426A"/>
              </a:buClr>
              <a:buFont typeface="Open Sans"/>
              <a:buChar char="●"/>
            </a:pPr>
            <a:r>
              <a:rPr b="1" lang="en"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rPr>
              <a:t>When?: </a:t>
            </a:r>
            <a:r>
              <a:rPr lang="en"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rPr>
              <a:t>Week 5 &amp; 6</a:t>
            </a:r>
          </a:p>
          <a:p>
            <a:pPr indent="-228600" lvl="0" marL="457200" rtl="0">
              <a:spcBef>
                <a:spcPts val="0"/>
              </a:spcBef>
              <a:buClr>
                <a:srgbClr val="01426A"/>
              </a:buClr>
              <a:buFont typeface="Open Sans"/>
              <a:buChar char="●"/>
            </a:pPr>
            <a:r>
              <a:rPr b="1" lang="en"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rPr>
              <a:t>Why?: </a:t>
            </a:r>
            <a:r>
              <a:rPr lang="en"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rPr>
              <a:t>We return to Python to teach object oriented programming so they can learn the new concept.</a:t>
            </a:r>
          </a:p>
          <a:p>
            <a:pPr indent="457200" lvl="0" rtl="0">
              <a:spcBef>
                <a:spcPts val="0"/>
              </a:spcBef>
              <a:buNone/>
            </a:pPr>
            <a:r>
              <a:rPr lang="en"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rPr>
              <a:t>No pygame this year!</a:t>
            </a:r>
          </a:p>
          <a:p>
            <a:pPr indent="-228600" lvl="0" marL="457200" rtl="0">
              <a:spcBef>
                <a:spcPts val="0"/>
              </a:spcBef>
              <a:buClr>
                <a:srgbClr val="01426A"/>
              </a:buClr>
              <a:buFont typeface="Open Sans"/>
              <a:buChar char="●"/>
            </a:pPr>
            <a:r>
              <a:rPr b="1" lang="en"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rPr>
              <a:t>Related Project?: </a:t>
            </a:r>
            <a:r>
              <a:rPr lang="en"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rPr>
              <a:t>The Social Network</a:t>
            </a:r>
          </a:p>
        </p:txBody>
      </p:sp>
      <p:sp>
        <p:nvSpPr>
          <p:cNvPr id="194" name="Shape 194"/>
          <p:cNvSpPr/>
          <p:nvPr/>
        </p:nvSpPr>
        <p:spPr>
          <a:xfrm rot="-525959">
            <a:off x="5097405" y="1298430"/>
            <a:ext cx="527562" cy="449534"/>
          </a:xfrm>
          <a:prstGeom prst="star5">
            <a:avLst>
              <a:gd fmla="val 26401" name="adj"/>
              <a:gd fmla="val 105146" name="hf"/>
              <a:gd fmla="val 110557" name="vf"/>
            </a:avLst>
          </a:prstGeom>
          <a:solidFill>
            <a:srgbClr val="FDDD41"/>
          </a:solidFill>
          <a:ln cap="flat" cmpd="sng" w="38100">
            <a:solidFill>
              <a:srgbClr val="01426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 txBox="1"/>
          <p:nvPr>
            <p:ph type="title"/>
          </p:nvPr>
        </p:nvSpPr>
        <p:spPr>
          <a:xfrm>
            <a:off x="869700" y="216425"/>
            <a:ext cx="7962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CURRICULUM FUNNEL</a:t>
            </a:r>
          </a:p>
        </p:txBody>
      </p:sp>
      <p:grpSp>
        <p:nvGrpSpPr>
          <p:cNvPr id="200" name="Shape 200"/>
          <p:cNvGrpSpPr/>
          <p:nvPr/>
        </p:nvGrpSpPr>
        <p:grpSpPr>
          <a:xfrm>
            <a:off x="1334700" y="1302150"/>
            <a:ext cx="3689425" cy="2832125"/>
            <a:chOff x="2582600" y="1302150"/>
            <a:chExt cx="3689425" cy="2832125"/>
          </a:xfrm>
        </p:grpSpPr>
        <p:sp>
          <p:nvSpPr>
            <p:cNvPr id="201" name="Shape 201"/>
            <p:cNvSpPr/>
            <p:nvPr/>
          </p:nvSpPr>
          <p:spPr>
            <a:xfrm>
              <a:off x="2582600" y="1302150"/>
              <a:ext cx="3689425" cy="727025"/>
            </a:xfrm>
            <a:prstGeom prst="flowChartManualOperation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b="1" lang="en">
                  <a:solidFill>
                    <a:srgbClr val="01426A"/>
                  </a:solidFill>
                  <a:latin typeface="Open Sans"/>
                  <a:ea typeface="Open Sans"/>
                  <a:cs typeface="Open Sans"/>
                  <a:sym typeface="Open Sans"/>
                </a:rPr>
                <a:t>Learner Profile </a:t>
              </a:r>
            </a:p>
            <a:p>
              <a:pPr lvl="0" rtl="0" algn="ctr">
                <a:spcBef>
                  <a:spcPts val="0"/>
                </a:spcBef>
                <a:buNone/>
              </a:pPr>
              <a:r>
                <a:rPr lang="en">
                  <a:solidFill>
                    <a:srgbClr val="01426A"/>
                  </a:solidFill>
                  <a:latin typeface="Open Sans"/>
                  <a:ea typeface="Open Sans"/>
                  <a:cs typeface="Open Sans"/>
                  <a:sym typeface="Open Sans"/>
                </a:rPr>
                <a:t>and </a:t>
              </a:r>
            </a:p>
            <a:p>
              <a:pPr lvl="0" rtl="0" algn="ctr">
                <a:spcBef>
                  <a:spcPts val="0"/>
                </a:spcBef>
                <a:buNone/>
              </a:pPr>
              <a:r>
                <a:rPr b="1" lang="en">
                  <a:solidFill>
                    <a:srgbClr val="01426A"/>
                  </a:solidFill>
                  <a:latin typeface="Open Sans"/>
                  <a:ea typeface="Open Sans"/>
                  <a:cs typeface="Open Sans"/>
                  <a:sym typeface="Open Sans"/>
                </a:rPr>
                <a:t>Essential Questions</a:t>
              </a:r>
            </a:p>
          </p:txBody>
        </p:sp>
        <p:sp>
          <p:nvSpPr>
            <p:cNvPr id="202" name="Shape 202"/>
            <p:cNvSpPr/>
            <p:nvPr/>
          </p:nvSpPr>
          <p:spPr>
            <a:xfrm>
              <a:off x="3331350" y="2105375"/>
              <a:ext cx="2213650" cy="572700"/>
            </a:xfrm>
            <a:prstGeom prst="flowChartManualOperation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Clr>
                  <a:schemeClr val="dk1"/>
                </a:buClr>
                <a:buFont typeface="Arial"/>
                <a:buNone/>
              </a:pPr>
              <a:r>
                <a:rPr b="1" lang="en">
                  <a:solidFill>
                    <a:srgbClr val="01426A"/>
                  </a:solidFill>
                  <a:latin typeface="Open Sans"/>
                  <a:ea typeface="Open Sans"/>
                  <a:cs typeface="Open Sans"/>
                  <a:sym typeface="Open Sans"/>
                </a:rPr>
                <a:t>Unit Plans</a:t>
              </a:r>
            </a:p>
          </p:txBody>
        </p:sp>
        <p:sp>
          <p:nvSpPr>
            <p:cNvPr id="203" name="Shape 203"/>
            <p:cNvSpPr/>
            <p:nvPr/>
          </p:nvSpPr>
          <p:spPr>
            <a:xfrm>
              <a:off x="3732825" y="2754275"/>
              <a:ext cx="1356425" cy="572700"/>
            </a:xfrm>
            <a:prstGeom prst="flowChartManualOperation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Clr>
                  <a:schemeClr val="dk1"/>
                </a:buClr>
                <a:buFont typeface="Arial"/>
                <a:buNone/>
              </a:pPr>
              <a:r>
                <a:rPr b="1" lang="en">
                  <a:solidFill>
                    <a:srgbClr val="01426A"/>
                  </a:solidFill>
                  <a:latin typeface="Open Sans"/>
                  <a:ea typeface="Open Sans"/>
                  <a:cs typeface="Open Sans"/>
                  <a:sym typeface="Open Sans"/>
                </a:rPr>
                <a:t>Lesson Plans</a:t>
              </a:r>
            </a:p>
          </p:txBody>
        </p:sp>
        <p:sp>
          <p:nvSpPr>
            <p:cNvPr id="204" name="Shape 204"/>
            <p:cNvSpPr/>
            <p:nvPr/>
          </p:nvSpPr>
          <p:spPr>
            <a:xfrm>
              <a:off x="4031250" y="3403175"/>
              <a:ext cx="759575" cy="572700"/>
            </a:xfrm>
            <a:prstGeom prst="flowChartManualOperation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l">
                <a:spcBef>
                  <a:spcPts val="0"/>
                </a:spcBef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1" sz="800"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05" name="Shape 205"/>
            <p:cNvSpPr txBox="1"/>
            <p:nvPr/>
          </p:nvSpPr>
          <p:spPr>
            <a:xfrm>
              <a:off x="4025825" y="4052075"/>
              <a:ext cx="5400" cy="82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6" name="Shape 206"/>
            <p:cNvSpPr txBox="1"/>
            <p:nvPr/>
          </p:nvSpPr>
          <p:spPr>
            <a:xfrm>
              <a:off x="3879287" y="3403175"/>
              <a:ext cx="1063500" cy="64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b="1" lang="en">
                  <a:solidFill>
                    <a:srgbClr val="01426A"/>
                  </a:solidFill>
                  <a:latin typeface="Open Sans"/>
                  <a:ea typeface="Open Sans"/>
                  <a:cs typeface="Open Sans"/>
                  <a:sym typeface="Open Sans"/>
                </a:rPr>
                <a:t>Your</a:t>
              </a:r>
            </a:p>
            <a:p>
              <a:pPr lvl="0" rtl="0" algn="ctr">
                <a:spcBef>
                  <a:spcPts val="0"/>
                </a:spcBef>
                <a:buNone/>
              </a:pPr>
              <a:r>
                <a:rPr b="1" lang="en">
                  <a:solidFill>
                    <a:srgbClr val="01426A"/>
                  </a:solidFill>
                  <a:latin typeface="Open Sans"/>
                  <a:ea typeface="Open Sans"/>
                  <a:cs typeface="Open Sans"/>
                  <a:sym typeface="Open Sans"/>
                </a:rPr>
                <a:t>Decisions</a:t>
              </a:r>
            </a:p>
          </p:txBody>
        </p:sp>
      </p:grpSp>
      <p:grpSp>
        <p:nvGrpSpPr>
          <p:cNvPr id="207" name="Shape 207"/>
          <p:cNvGrpSpPr/>
          <p:nvPr/>
        </p:nvGrpSpPr>
        <p:grpSpPr>
          <a:xfrm>
            <a:off x="2528543" y="4090861"/>
            <a:ext cx="1301736" cy="747634"/>
            <a:chOff x="-216550" y="3451775"/>
            <a:chExt cx="1921950" cy="1000850"/>
          </a:xfrm>
        </p:grpSpPr>
        <p:pic>
          <p:nvPicPr>
            <p:cNvPr id="208" name="Shape 20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04550" y="3451775"/>
              <a:ext cx="1000850" cy="1000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9" name="Shape 20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216550" y="3451775"/>
              <a:ext cx="1000850" cy="10008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10" name="Shape 210"/>
          <p:cNvSpPr/>
          <p:nvPr/>
        </p:nvSpPr>
        <p:spPr>
          <a:xfrm rot="5399615">
            <a:off x="4882962" y="2474031"/>
            <a:ext cx="2680200" cy="792300"/>
          </a:xfrm>
          <a:prstGeom prst="rightArrow">
            <a:avLst>
              <a:gd fmla="val 23352" name="adj1"/>
              <a:gd fmla="val 30131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1" name="Shape 211"/>
          <p:cNvSpPr txBox="1"/>
          <p:nvPr/>
        </p:nvSpPr>
        <p:spPr>
          <a:xfrm>
            <a:off x="5696925" y="1215375"/>
            <a:ext cx="12261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rPr>
              <a:t>Big Picture</a:t>
            </a:r>
          </a:p>
        </p:txBody>
      </p:sp>
      <p:sp>
        <p:nvSpPr>
          <p:cNvPr id="212" name="Shape 212"/>
          <p:cNvSpPr txBox="1"/>
          <p:nvPr/>
        </p:nvSpPr>
        <p:spPr>
          <a:xfrm>
            <a:off x="5425625" y="4254225"/>
            <a:ext cx="15735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rPr>
              <a:t>Small Moments</a:t>
            </a:r>
          </a:p>
        </p:txBody>
      </p:sp>
      <p:sp>
        <p:nvSpPr>
          <p:cNvPr id="213" name="Shape 213"/>
          <p:cNvSpPr/>
          <p:nvPr/>
        </p:nvSpPr>
        <p:spPr>
          <a:xfrm>
            <a:off x="2333125" y="2636950"/>
            <a:ext cx="1679100" cy="1377600"/>
          </a:xfrm>
          <a:prstGeom prst="ellipse">
            <a:avLst/>
          </a:prstGeom>
          <a:noFill/>
          <a:ln cap="flat" cmpd="sng" w="28575">
            <a:solidFill>
              <a:srgbClr val="F4364C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/>
          <p:nvPr/>
        </p:nvSpPr>
        <p:spPr>
          <a:xfrm rot="205">
            <a:off x="-772425" y="-17949"/>
            <a:ext cx="10060200" cy="913200"/>
          </a:xfrm>
          <a:prstGeom prst="rect">
            <a:avLst/>
          </a:prstGeom>
          <a:solidFill>
            <a:srgbClr val="FDDD4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9" name="Shape 219"/>
          <p:cNvSpPr/>
          <p:nvPr/>
        </p:nvSpPr>
        <p:spPr>
          <a:xfrm rot="5208990">
            <a:off x="-4688193" y="638714"/>
            <a:ext cx="9340213" cy="991521"/>
          </a:xfrm>
          <a:prstGeom prst="rect">
            <a:avLst/>
          </a:prstGeom>
          <a:solidFill>
            <a:srgbClr val="F4364C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ECE81A"/>
              </a:solidFill>
            </a:endParaRPr>
          </a:p>
        </p:txBody>
      </p:sp>
      <p:sp>
        <p:nvSpPr>
          <p:cNvPr id="220" name="Shape 220"/>
          <p:cNvSpPr txBox="1"/>
          <p:nvPr/>
        </p:nvSpPr>
        <p:spPr>
          <a:xfrm>
            <a:off x="499500" y="2350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800"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rPr>
              <a:t>AGENDA</a:t>
            </a:r>
          </a:p>
        </p:txBody>
      </p:sp>
      <p:sp>
        <p:nvSpPr>
          <p:cNvPr id="221" name="Shape 221"/>
          <p:cNvSpPr txBox="1"/>
          <p:nvPr/>
        </p:nvSpPr>
        <p:spPr>
          <a:xfrm>
            <a:off x="810375" y="10851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rtl="0">
              <a:lnSpc>
                <a:spcPct val="150000"/>
              </a:lnSpc>
              <a:spcBef>
                <a:spcPts val="0"/>
              </a:spcBef>
              <a:buClr>
                <a:srgbClr val="01426A"/>
              </a:buClr>
              <a:buSzPct val="100000"/>
              <a:buFont typeface="Open Sans"/>
              <a:buAutoNum type="arabicPeriod"/>
            </a:pPr>
            <a:r>
              <a:rPr lang="en" sz="1800"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rPr>
              <a:t>Objectives, Context and Agenda - 5 Min</a:t>
            </a:r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buClr>
                <a:srgbClr val="01426A"/>
              </a:buClr>
              <a:buSzPct val="100000"/>
              <a:buFont typeface="Open Sans"/>
              <a:buAutoNum type="arabicPeriod"/>
            </a:pPr>
            <a:r>
              <a:rPr lang="en" sz="1800"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rPr>
              <a:t>Obamicon - 45 min</a:t>
            </a:r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buClr>
                <a:srgbClr val="01426A"/>
              </a:buClr>
              <a:buSzPct val="100000"/>
              <a:buFont typeface="Open Sans"/>
              <a:buAutoNum type="arabicPeriod"/>
            </a:pPr>
            <a:r>
              <a:rPr lang="en" sz="1800"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rPr>
              <a:t>Closing - 5 min</a:t>
            </a:r>
          </a:p>
        </p:txBody>
      </p:sp>
      <p:pic>
        <p:nvPicPr>
          <p:cNvPr id="222" name="Shape 2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81925" y="4456624"/>
            <a:ext cx="1238178" cy="572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